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6" r:id="rId4"/>
    <p:sldId id="267" r:id="rId5"/>
    <p:sldId id="268" r:id="rId6"/>
    <p:sldId id="269" r:id="rId7"/>
    <p:sldId id="258" r:id="rId8"/>
    <p:sldId id="257" r:id="rId9"/>
    <p:sldId id="270" r:id="rId10"/>
    <p:sldId id="259" r:id="rId11"/>
    <p:sldId id="260" r:id="rId12"/>
    <p:sldId id="261" r:id="rId13"/>
    <p:sldId id="262" r:id="rId14"/>
    <p:sldId id="265" r:id="rId15"/>
    <p:sldId id="264" r:id="rId16"/>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5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70006DE-37F5-46A5-83CF-95372267F5E6}" type="datetimeFigureOut">
              <a:rPr lang="tr-TR" smtClean="0"/>
              <a:t>20.06.2019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260047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0006DE-37F5-46A5-83CF-95372267F5E6}" type="datetimeFigureOut">
              <a:rPr lang="tr-TR" smtClean="0"/>
              <a:t>20.06.2019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401144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0006DE-37F5-46A5-83CF-95372267F5E6}" type="datetimeFigureOut">
              <a:rPr lang="tr-TR" smtClean="0"/>
              <a:t>20.06.2019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335019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0006DE-37F5-46A5-83CF-95372267F5E6}" type="datetimeFigureOut">
              <a:rPr lang="tr-TR" smtClean="0"/>
              <a:t>20.06.2019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11662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70006DE-37F5-46A5-83CF-95372267F5E6}" type="datetimeFigureOut">
              <a:rPr lang="tr-TR" smtClean="0"/>
              <a:t>20.06.2019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216150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70006DE-37F5-46A5-83CF-95372267F5E6}" type="datetimeFigureOut">
              <a:rPr lang="tr-TR" smtClean="0"/>
              <a:t>20.06.2019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1885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70006DE-37F5-46A5-83CF-95372267F5E6}" type="datetimeFigureOut">
              <a:rPr lang="tr-TR" smtClean="0"/>
              <a:t>20.06.2019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148617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70006DE-37F5-46A5-83CF-95372267F5E6}" type="datetimeFigureOut">
              <a:rPr lang="tr-TR" smtClean="0"/>
              <a:t>20.06.2019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371396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70006DE-37F5-46A5-83CF-95372267F5E6}" type="datetimeFigureOut">
              <a:rPr lang="tr-TR" smtClean="0"/>
              <a:t>20.06.2019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229109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70006DE-37F5-46A5-83CF-95372267F5E6}" type="datetimeFigureOut">
              <a:rPr lang="tr-TR" smtClean="0"/>
              <a:t>20.06.2019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83018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70006DE-37F5-46A5-83CF-95372267F5E6}" type="datetimeFigureOut">
              <a:rPr lang="tr-TR" smtClean="0"/>
              <a:t>20.06.2019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F8C9E9-CC41-4A5F-A6DE-F0643112D1B3}" type="slidenum">
              <a:rPr lang="tr-TR" smtClean="0"/>
              <a:t>‹#›</a:t>
            </a:fld>
            <a:endParaRPr lang="tr-TR"/>
          </a:p>
        </p:txBody>
      </p:sp>
    </p:spTree>
    <p:extLst>
      <p:ext uri="{BB962C8B-B14F-4D97-AF65-F5344CB8AC3E}">
        <p14:creationId xmlns:p14="http://schemas.microsoft.com/office/powerpoint/2010/main" val="181311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006DE-37F5-46A5-83CF-95372267F5E6}" type="datetimeFigureOut">
              <a:rPr lang="tr-TR" smtClean="0"/>
              <a:t>20.06.2019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8C9E9-CC41-4A5F-A6DE-F0643112D1B3}" type="slidenum">
              <a:rPr lang="tr-TR" smtClean="0"/>
              <a:t>‹#›</a:t>
            </a:fld>
            <a:endParaRPr lang="tr-TR"/>
          </a:p>
        </p:txBody>
      </p:sp>
    </p:spTree>
    <p:extLst>
      <p:ext uri="{BB962C8B-B14F-4D97-AF65-F5344CB8AC3E}">
        <p14:creationId xmlns:p14="http://schemas.microsoft.com/office/powerpoint/2010/main" val="3934822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9"/>
          <p:cNvSpPr txBox="1">
            <a:spLocks noChangeArrowheads="1"/>
          </p:cNvSpPr>
          <p:nvPr/>
        </p:nvSpPr>
        <p:spPr bwMode="auto">
          <a:xfrm>
            <a:off x="1524000" y="5862638"/>
            <a:ext cx="9144000" cy="519112"/>
          </a:xfrm>
          <a:prstGeom prst="rect">
            <a:avLst/>
          </a:prstGeom>
          <a:noFill/>
          <a:ln w="9525">
            <a:noFill/>
            <a:miter lim="800000"/>
            <a:headEnd/>
            <a:tailEnd/>
          </a:ln>
        </p:spPr>
        <p:txBody>
          <a:bodyPr>
            <a:spAutoFit/>
          </a:bodyPr>
          <a:lstStyle/>
          <a:p>
            <a:pPr algn="ctr">
              <a:defRPr/>
            </a:pPr>
            <a:r>
              <a:rPr lang="tr-TR" sz="2800" b="1" u="sng" dirty="0" smtClean="0">
                <a:solidFill>
                  <a:srgbClr val="A50021"/>
                </a:solidFill>
                <a:effectLst>
                  <a:outerShdw blurRad="38100" dist="38100" dir="2700000" algn="tl">
                    <a:srgbClr val="000000">
                      <a:alpha val="43137"/>
                    </a:srgbClr>
                  </a:outerShdw>
                </a:effectLst>
                <a:latin typeface="Calibri" pitchFamily="34" charset="0"/>
              </a:rPr>
              <a:t>20.06.2019</a:t>
            </a:r>
            <a:endParaRPr lang="tr-TR" sz="2800" b="1" u="sng" dirty="0">
              <a:solidFill>
                <a:srgbClr val="A50021"/>
              </a:solidFill>
              <a:effectLst>
                <a:outerShdw blurRad="38100" dist="38100" dir="2700000" algn="tl">
                  <a:srgbClr val="000000">
                    <a:alpha val="43137"/>
                  </a:srgbClr>
                </a:outerShdw>
              </a:effectLst>
              <a:latin typeface="Calibri" pitchFamily="34" charset="0"/>
            </a:endParaRPr>
          </a:p>
        </p:txBody>
      </p:sp>
      <p:sp>
        <p:nvSpPr>
          <p:cNvPr id="2051" name="Rectangle 13"/>
          <p:cNvSpPr>
            <a:spLocks noChangeArrowheads="1"/>
          </p:cNvSpPr>
          <p:nvPr/>
        </p:nvSpPr>
        <p:spPr bwMode="auto">
          <a:xfrm>
            <a:off x="3810000" y="188914"/>
            <a:ext cx="4572000" cy="1158875"/>
          </a:xfrm>
          <a:prstGeom prst="rect">
            <a:avLst/>
          </a:prstGeom>
          <a:noFill/>
          <a:ln w="9525" algn="ctr">
            <a:noFill/>
            <a:miter lim="800000"/>
            <a:headEnd/>
            <a:tailEnd/>
          </a:ln>
        </p:spPr>
        <p:txBody>
          <a:bodyPr>
            <a:spAutoFit/>
          </a:bodyPr>
          <a:lstStyle/>
          <a:p>
            <a:pPr algn="ctr">
              <a:defRPr/>
            </a:pPr>
            <a:r>
              <a:rPr lang="tr-TR" sz="3500" b="1">
                <a:solidFill>
                  <a:srgbClr val="A50021"/>
                </a:solidFill>
                <a:effectLst>
                  <a:outerShdw blurRad="38100" dist="38100" dir="2700000" algn="tl">
                    <a:srgbClr val="000000">
                      <a:alpha val="43137"/>
                    </a:srgbClr>
                  </a:outerShdw>
                </a:effectLst>
                <a:latin typeface="Calibri" pitchFamily="34" charset="0"/>
              </a:rPr>
              <a:t>T.C.</a:t>
            </a:r>
            <a:endParaRPr lang="tr-TR" sz="3500" b="1" dirty="0">
              <a:solidFill>
                <a:srgbClr val="A50021"/>
              </a:solidFill>
              <a:effectLst>
                <a:outerShdw blurRad="38100" dist="38100" dir="2700000" algn="tl">
                  <a:srgbClr val="000000">
                    <a:alpha val="43137"/>
                  </a:srgbClr>
                </a:outerShdw>
              </a:effectLst>
              <a:latin typeface="Calibri" pitchFamily="34" charset="0"/>
            </a:endParaRPr>
          </a:p>
          <a:p>
            <a:pPr algn="ctr">
              <a:defRPr/>
            </a:pPr>
            <a:r>
              <a:rPr lang="tr-TR" sz="3500" b="1" dirty="0">
                <a:solidFill>
                  <a:srgbClr val="A50021"/>
                </a:solidFill>
                <a:effectLst>
                  <a:outerShdw blurRad="38100" dist="38100" dir="2700000" algn="tl">
                    <a:srgbClr val="000000">
                      <a:alpha val="43137"/>
                    </a:srgbClr>
                  </a:outerShdw>
                </a:effectLst>
                <a:latin typeface="Calibri" pitchFamily="34" charset="0"/>
              </a:rPr>
              <a:t>BARTIN VALİLİĞİ</a:t>
            </a:r>
          </a:p>
        </p:txBody>
      </p:sp>
      <p:sp>
        <p:nvSpPr>
          <p:cNvPr id="2052" name="Rectangle 14"/>
          <p:cNvSpPr>
            <a:spLocks noGrp="1" noChangeArrowheads="1"/>
          </p:cNvSpPr>
          <p:nvPr>
            <p:ph type="body" idx="1"/>
          </p:nvPr>
        </p:nvSpPr>
        <p:spPr>
          <a:xfrm>
            <a:off x="1524000" y="3372268"/>
            <a:ext cx="9144000" cy="1173850"/>
          </a:xfrm>
        </p:spPr>
        <p:txBody>
          <a:bodyPr/>
          <a:lstStyle/>
          <a:p>
            <a:pPr algn="ctr" eaLnBrk="1" hangingPunct="1">
              <a:lnSpc>
                <a:spcPct val="80000"/>
              </a:lnSpc>
              <a:buFontTx/>
              <a:buNone/>
              <a:defRPr/>
            </a:pPr>
            <a:r>
              <a:rPr lang="tr-TR" sz="3500" b="1" dirty="0" smtClean="0">
                <a:solidFill>
                  <a:srgbClr val="003399"/>
                </a:solidFill>
                <a:effectLst>
                  <a:outerShdw blurRad="38100" dist="38100" dir="2700000" algn="tl">
                    <a:srgbClr val="000000">
                      <a:alpha val="43137"/>
                    </a:srgbClr>
                  </a:outerShdw>
                </a:effectLst>
              </a:rPr>
              <a:t>İL YATIRIM TAKİP SİSTEMİ (İLYAS)</a:t>
            </a:r>
          </a:p>
          <a:p>
            <a:pPr algn="ctr" eaLnBrk="1" hangingPunct="1">
              <a:lnSpc>
                <a:spcPct val="80000"/>
              </a:lnSpc>
              <a:buFontTx/>
              <a:buNone/>
              <a:defRPr/>
            </a:pPr>
            <a:r>
              <a:rPr lang="tr-TR" sz="3500" b="1" dirty="0" smtClean="0">
                <a:solidFill>
                  <a:srgbClr val="003399"/>
                </a:solidFill>
                <a:effectLst>
                  <a:outerShdw blurRad="38100" dist="38100" dir="2700000" algn="tl">
                    <a:srgbClr val="000000">
                      <a:alpha val="43137"/>
                    </a:srgbClr>
                  </a:outerShdw>
                </a:effectLst>
              </a:rPr>
              <a:t>BİLGİLENDİRME TOPLANTISI</a:t>
            </a:r>
            <a:endParaRPr lang="tr-TR" sz="3500" b="1" dirty="0">
              <a:solidFill>
                <a:srgbClr val="003399"/>
              </a:solidFill>
              <a:effectLst>
                <a:outerShdw blurRad="38100" dist="38100" dir="2700000" algn="tl">
                  <a:srgbClr val="000000">
                    <a:alpha val="43137"/>
                  </a:srgbClr>
                </a:outerShdw>
              </a:effectLst>
            </a:endParaRPr>
          </a:p>
          <a:p>
            <a:pPr algn="ctr" eaLnBrk="1" hangingPunct="1">
              <a:lnSpc>
                <a:spcPct val="80000"/>
              </a:lnSpc>
              <a:buFontTx/>
              <a:buNone/>
              <a:defRPr/>
            </a:pPr>
            <a:endParaRPr lang="tr-TR" sz="1800" b="1" dirty="0"/>
          </a:p>
        </p:txBody>
      </p:sp>
      <p:pic>
        <p:nvPicPr>
          <p:cNvPr id="2053" name="Picture 6" descr="D:\BELGELER\IPKM_BELGELERI\IPKM\LOGO_CALISMALARI\BARTIN_LOGO_8.jpg"/>
          <p:cNvPicPr>
            <a:picLocks noChangeAspect="1" noChangeArrowheads="1"/>
          </p:cNvPicPr>
          <p:nvPr/>
        </p:nvPicPr>
        <p:blipFill>
          <a:blip r:embed="rId2" cstate="print"/>
          <a:srcRect/>
          <a:stretch>
            <a:fillRect/>
          </a:stretch>
        </p:blipFill>
        <p:spPr bwMode="auto">
          <a:xfrm>
            <a:off x="5722939" y="1390650"/>
            <a:ext cx="733425" cy="1030288"/>
          </a:xfrm>
          <a:prstGeom prst="rect">
            <a:avLst/>
          </a:prstGeom>
          <a:noFill/>
          <a:ln w="9525">
            <a:noFill/>
            <a:miter lim="800000"/>
            <a:headEnd/>
            <a:tailEnd/>
          </a:ln>
        </p:spPr>
      </p:pic>
    </p:spTree>
    <p:extLst>
      <p:ext uri="{BB962C8B-B14F-4D97-AF65-F5344CB8AC3E}">
        <p14:creationId xmlns:p14="http://schemas.microsoft.com/office/powerpoint/2010/main" val="84170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9589"/>
            <a:ext cx="12192000" cy="4972881"/>
          </a:xfrm>
          <a:prstGeom prst="rect">
            <a:avLst/>
          </a:prstGeom>
        </p:spPr>
      </p:pic>
      <p:sp>
        <p:nvSpPr>
          <p:cNvPr id="3"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5" name="Text Box 5"/>
          <p:cNvSpPr txBox="1">
            <a:spLocks noChangeArrowheads="1"/>
          </p:cNvSpPr>
          <p:nvPr/>
        </p:nvSpPr>
        <p:spPr bwMode="auto">
          <a:xfrm>
            <a:off x="127263" y="694029"/>
            <a:ext cx="2135008" cy="400110"/>
          </a:xfrm>
          <a:prstGeom prst="rect">
            <a:avLst/>
          </a:prstGeom>
          <a:noFill/>
          <a:ln w="9525" algn="ctr">
            <a:noFill/>
            <a:miter lim="800000"/>
            <a:headEnd/>
            <a:tailEnd/>
          </a:ln>
        </p:spPr>
        <p:txBody>
          <a:bodyPr wrap="none">
            <a:spAutoFit/>
          </a:bodyPr>
          <a:lstStyle/>
          <a:p>
            <a:r>
              <a:rPr lang="tr-TR" sz="2000" b="1" i="1" dirty="0" smtClean="0">
                <a:solidFill>
                  <a:srgbClr val="0000CC"/>
                </a:solidFill>
                <a:latin typeface="Calibri" pitchFamily="34" charset="0"/>
              </a:rPr>
              <a:t>Proje Künye Bilgisi</a:t>
            </a:r>
            <a:endParaRPr lang="tr-TR" sz="2000" b="1" i="1" dirty="0">
              <a:solidFill>
                <a:srgbClr val="0000CC"/>
              </a:solidFill>
              <a:latin typeface="Calibri" pitchFamily="34" charset="0"/>
            </a:endParaRPr>
          </a:p>
        </p:txBody>
      </p:sp>
      <p:sp>
        <p:nvSpPr>
          <p:cNvPr id="6" name="Text Box 7"/>
          <p:cNvSpPr txBox="1">
            <a:spLocks noChangeArrowheads="1"/>
          </p:cNvSpPr>
          <p:nvPr/>
        </p:nvSpPr>
        <p:spPr bwMode="auto">
          <a:xfrm>
            <a:off x="107949" y="73600"/>
            <a:ext cx="10226495" cy="584775"/>
          </a:xfrm>
          <a:prstGeom prst="rect">
            <a:avLst/>
          </a:prstGeom>
          <a:noFill/>
          <a:ln w="9525">
            <a:noFill/>
            <a:miter lim="800000"/>
            <a:headEnd/>
            <a:tailEnd/>
          </a:ln>
        </p:spPr>
        <p:txBody>
          <a:bodyPr wrap="square">
            <a:spAutoFit/>
          </a:bodyPr>
          <a:lstStyle/>
          <a:p>
            <a:r>
              <a:rPr lang="tr-TR" sz="3200" b="1" i="1" dirty="0" smtClean="0">
                <a:solidFill>
                  <a:srgbClr val="A50021"/>
                </a:solidFill>
                <a:latin typeface="Calibri" pitchFamily="34" charset="0"/>
              </a:rPr>
              <a:t>İl Yatırım Takip Sistemi (İLYAS) - Yatırım Kayıt İşlemleri</a:t>
            </a:r>
            <a:endParaRPr lang="tr-TR" sz="3200" b="1" i="1" dirty="0">
              <a:solidFill>
                <a:srgbClr val="A50021"/>
              </a:solidFill>
              <a:latin typeface="Calibri" pitchFamily="34" charset="0"/>
            </a:endParaRPr>
          </a:p>
        </p:txBody>
      </p:sp>
      <p:sp>
        <p:nvSpPr>
          <p:cNvPr id="7" name="Dikdörtgen 6"/>
          <p:cNvSpPr/>
          <p:nvPr/>
        </p:nvSpPr>
        <p:spPr>
          <a:xfrm>
            <a:off x="144517" y="6165653"/>
            <a:ext cx="11725430" cy="707886"/>
          </a:xfrm>
          <a:prstGeom prst="rect">
            <a:avLst/>
          </a:prstGeom>
        </p:spPr>
        <p:txBody>
          <a:bodyPr wrap="square">
            <a:spAutoFit/>
          </a:bodyPr>
          <a:lstStyle/>
          <a:p>
            <a:pPr marL="266700" indent="-266700" algn="just">
              <a:spcBef>
                <a:spcPts val="600"/>
              </a:spcBef>
              <a:spcAft>
                <a:spcPts val="600"/>
              </a:spcAft>
              <a:buClr>
                <a:srgbClr val="A50021"/>
              </a:buClr>
              <a:buBlip>
                <a:blip r:embed="rId3"/>
              </a:buBlip>
            </a:pPr>
            <a:r>
              <a:rPr lang="tr-TR" sz="2000" b="1" dirty="0" smtClean="0"/>
              <a:t>Şu an için konum bilgileri Valiliklerce girilmekte, İleride Dış kullanıcı modülünde «Konum Belirle» seçeneği  yer aldığında kurumlar yatırımın bulunduğu konumun koordinatlarını </a:t>
            </a:r>
            <a:r>
              <a:rPr lang="tr-TR" sz="2000" b="1" smtClean="0"/>
              <a:t>buradan girecekler.</a:t>
            </a:r>
            <a:endParaRPr lang="tr-TR" sz="2000" b="1" dirty="0"/>
          </a:p>
        </p:txBody>
      </p:sp>
    </p:spTree>
    <p:extLst>
      <p:ext uri="{BB962C8B-B14F-4D97-AF65-F5344CB8AC3E}">
        <p14:creationId xmlns:p14="http://schemas.microsoft.com/office/powerpoint/2010/main" val="1819207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9103"/>
            <a:ext cx="12192000" cy="3737930"/>
          </a:xfrm>
          <a:prstGeom prst="rect">
            <a:avLst/>
          </a:prstGeom>
        </p:spPr>
      </p:pic>
      <p:sp>
        <p:nvSpPr>
          <p:cNvPr id="3"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5" name="Text Box 5"/>
          <p:cNvSpPr txBox="1">
            <a:spLocks noChangeArrowheads="1"/>
          </p:cNvSpPr>
          <p:nvPr/>
        </p:nvSpPr>
        <p:spPr bwMode="auto">
          <a:xfrm>
            <a:off x="127263" y="694029"/>
            <a:ext cx="1577676" cy="400110"/>
          </a:xfrm>
          <a:prstGeom prst="rect">
            <a:avLst/>
          </a:prstGeom>
          <a:noFill/>
          <a:ln w="9525" algn="ctr">
            <a:noFill/>
            <a:miter lim="800000"/>
            <a:headEnd/>
            <a:tailEnd/>
          </a:ln>
        </p:spPr>
        <p:txBody>
          <a:bodyPr wrap="none">
            <a:spAutoFit/>
          </a:bodyPr>
          <a:lstStyle/>
          <a:p>
            <a:r>
              <a:rPr lang="tr-TR" sz="2000" b="1" i="1" dirty="0" smtClean="0">
                <a:solidFill>
                  <a:srgbClr val="0000CC"/>
                </a:solidFill>
                <a:latin typeface="Calibri" pitchFamily="34" charset="0"/>
              </a:rPr>
              <a:t>İhale Bilgileri</a:t>
            </a:r>
            <a:endParaRPr lang="tr-TR" sz="2000" b="1" i="1" dirty="0">
              <a:solidFill>
                <a:srgbClr val="0000CC"/>
              </a:solidFill>
              <a:latin typeface="Calibri" pitchFamily="34" charset="0"/>
            </a:endParaRPr>
          </a:p>
        </p:txBody>
      </p:sp>
      <p:sp>
        <p:nvSpPr>
          <p:cNvPr id="6" name="Text Box 7"/>
          <p:cNvSpPr txBox="1">
            <a:spLocks noChangeArrowheads="1"/>
          </p:cNvSpPr>
          <p:nvPr/>
        </p:nvSpPr>
        <p:spPr bwMode="auto">
          <a:xfrm>
            <a:off x="107949" y="73600"/>
            <a:ext cx="10226495" cy="584775"/>
          </a:xfrm>
          <a:prstGeom prst="rect">
            <a:avLst/>
          </a:prstGeom>
          <a:noFill/>
          <a:ln w="9525">
            <a:noFill/>
            <a:miter lim="800000"/>
            <a:headEnd/>
            <a:tailEnd/>
          </a:ln>
        </p:spPr>
        <p:txBody>
          <a:bodyPr wrap="square">
            <a:spAutoFit/>
          </a:bodyPr>
          <a:lstStyle/>
          <a:p>
            <a:r>
              <a:rPr lang="tr-TR" sz="3200" b="1" i="1" dirty="0" smtClean="0">
                <a:solidFill>
                  <a:srgbClr val="A50021"/>
                </a:solidFill>
                <a:latin typeface="Calibri" pitchFamily="34" charset="0"/>
              </a:rPr>
              <a:t>İl Yatırım Takip Sistemi (İLYAS) - Yatırım Kayıt İşlemleri</a:t>
            </a:r>
            <a:endParaRPr lang="tr-TR" sz="3200" b="1" i="1" dirty="0">
              <a:solidFill>
                <a:srgbClr val="A50021"/>
              </a:solidFill>
              <a:latin typeface="Calibri" pitchFamily="34" charset="0"/>
            </a:endParaRPr>
          </a:p>
        </p:txBody>
      </p:sp>
      <p:sp>
        <p:nvSpPr>
          <p:cNvPr id="7" name="Dikdörtgen 6"/>
          <p:cNvSpPr/>
          <p:nvPr/>
        </p:nvSpPr>
        <p:spPr>
          <a:xfrm>
            <a:off x="144517" y="5251255"/>
            <a:ext cx="11725430" cy="707886"/>
          </a:xfrm>
          <a:prstGeom prst="rect">
            <a:avLst/>
          </a:prstGeom>
        </p:spPr>
        <p:txBody>
          <a:bodyPr wrap="square">
            <a:spAutoFit/>
          </a:bodyPr>
          <a:lstStyle/>
          <a:p>
            <a:pPr marL="266700" indent="-266700" algn="just">
              <a:spcBef>
                <a:spcPts val="600"/>
              </a:spcBef>
              <a:spcAft>
                <a:spcPts val="600"/>
              </a:spcAft>
              <a:buClr>
                <a:srgbClr val="A50021"/>
              </a:buClr>
              <a:buBlip>
                <a:blip r:embed="rId3"/>
              </a:buBlip>
            </a:pPr>
            <a:r>
              <a:rPr lang="tr-TR" sz="2000" b="1" dirty="0" smtClean="0"/>
              <a:t>Büyük </a:t>
            </a:r>
            <a:r>
              <a:rPr lang="tr-TR" sz="2000" b="1" dirty="0"/>
              <a:t>projelerde </a:t>
            </a:r>
            <a:r>
              <a:rPr lang="tr-TR" sz="2000" b="1" dirty="0" smtClean="0"/>
              <a:t>yatırımlar, </a:t>
            </a:r>
            <a:r>
              <a:rPr lang="tr-TR" sz="2000" b="1" dirty="0"/>
              <a:t>bölümler halinde yada parça parça farklı ihalelerle farklı firmalar tarafından yapılmaktadır. Bu ihale bilgilerinin tamamı sisteme </a:t>
            </a:r>
            <a:r>
              <a:rPr lang="tr-TR" sz="2000" b="1" dirty="0" smtClean="0"/>
              <a:t>girilecek.</a:t>
            </a:r>
            <a:endParaRPr lang="tr-TR" sz="2000" b="1" dirty="0"/>
          </a:p>
        </p:txBody>
      </p:sp>
    </p:spTree>
    <p:extLst>
      <p:ext uri="{BB962C8B-B14F-4D97-AF65-F5344CB8AC3E}">
        <p14:creationId xmlns:p14="http://schemas.microsoft.com/office/powerpoint/2010/main" val="372684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659"/>
            <a:ext cx="12192000" cy="3642019"/>
          </a:xfrm>
          <a:prstGeom prst="rect">
            <a:avLst/>
          </a:prstGeom>
        </p:spPr>
      </p:pic>
      <p:sp>
        <p:nvSpPr>
          <p:cNvPr id="3"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5" name="Text Box 5"/>
          <p:cNvSpPr txBox="1">
            <a:spLocks noChangeArrowheads="1"/>
          </p:cNvSpPr>
          <p:nvPr/>
        </p:nvSpPr>
        <p:spPr bwMode="auto">
          <a:xfrm>
            <a:off x="127263" y="694029"/>
            <a:ext cx="1556836" cy="400110"/>
          </a:xfrm>
          <a:prstGeom prst="rect">
            <a:avLst/>
          </a:prstGeom>
          <a:noFill/>
          <a:ln w="9525" algn="ctr">
            <a:noFill/>
            <a:miter lim="800000"/>
            <a:headEnd/>
            <a:tailEnd/>
          </a:ln>
        </p:spPr>
        <p:txBody>
          <a:bodyPr wrap="none">
            <a:spAutoFit/>
          </a:bodyPr>
          <a:lstStyle/>
          <a:p>
            <a:r>
              <a:rPr lang="tr-TR" sz="2000" b="1" i="1" dirty="0" smtClean="0">
                <a:solidFill>
                  <a:srgbClr val="0000CC"/>
                </a:solidFill>
                <a:latin typeface="Calibri" pitchFamily="34" charset="0"/>
              </a:rPr>
              <a:t>Finans Bilgisi</a:t>
            </a:r>
            <a:endParaRPr lang="tr-TR" sz="2000" b="1" i="1" dirty="0">
              <a:solidFill>
                <a:srgbClr val="0000CC"/>
              </a:solidFill>
              <a:latin typeface="Calibri" pitchFamily="34" charset="0"/>
            </a:endParaRPr>
          </a:p>
        </p:txBody>
      </p:sp>
      <p:sp>
        <p:nvSpPr>
          <p:cNvPr id="6" name="Metin kutusu 5"/>
          <p:cNvSpPr txBox="1"/>
          <p:nvPr/>
        </p:nvSpPr>
        <p:spPr>
          <a:xfrm>
            <a:off x="107950" y="4718655"/>
            <a:ext cx="11960404" cy="1015663"/>
          </a:xfrm>
          <a:prstGeom prst="rect">
            <a:avLst/>
          </a:prstGeom>
          <a:noFill/>
          <a:ln>
            <a:solidFill>
              <a:srgbClr val="C00000"/>
            </a:solidFill>
          </a:ln>
          <a:effectLst>
            <a:glow rad="63500">
              <a:schemeClr val="accent2">
                <a:satMod val="175000"/>
                <a:alpha val="40000"/>
              </a:schemeClr>
            </a:glow>
          </a:effectLst>
        </p:spPr>
        <p:txBody>
          <a:bodyPr wrap="square" rtlCol="0">
            <a:spAutoFit/>
          </a:bodyPr>
          <a:lstStyle/>
          <a:p>
            <a:r>
              <a:rPr lang="tr-TR" sz="1500" b="1" dirty="0" smtClean="0"/>
              <a:t>Proje Tutarı: </a:t>
            </a:r>
            <a:r>
              <a:rPr lang="tr-TR" sz="1500" dirty="0" smtClean="0"/>
              <a:t>Yatırım için öngörülen maliyettir, Önceki yıllar harcaması ve yılı ödeneği proje bedelini geçemez, Proje bedeli küçük olamaz.</a:t>
            </a:r>
          </a:p>
          <a:p>
            <a:r>
              <a:rPr lang="tr-TR" sz="1500" b="1" dirty="0" smtClean="0"/>
              <a:t>Önceki Yıllar Harcaması: </a:t>
            </a:r>
            <a:r>
              <a:rPr lang="tr-TR" sz="1500" dirty="0" smtClean="0"/>
              <a:t>Önceki yıllardan devam eden yatırımların 2018 yılı sonuna kadar yaptığı tüm harcamalar.</a:t>
            </a:r>
          </a:p>
          <a:p>
            <a:r>
              <a:rPr lang="tr-TR" sz="1500" dirty="0" smtClean="0"/>
              <a:t>	Örnek: </a:t>
            </a:r>
            <a:r>
              <a:rPr lang="tr-TR" sz="1500" b="1" dirty="0" smtClean="0">
                <a:solidFill>
                  <a:schemeClr val="accent1">
                    <a:lumMod val="75000"/>
                  </a:schemeClr>
                </a:solidFill>
              </a:rPr>
              <a:t>2017 yılı harcaması 8.200 </a:t>
            </a:r>
            <a:r>
              <a:rPr lang="tr-TR" sz="1500" b="1" dirty="0" smtClean="0"/>
              <a:t>+ </a:t>
            </a:r>
            <a:r>
              <a:rPr lang="tr-TR" sz="1500" b="1" dirty="0" smtClean="0">
                <a:solidFill>
                  <a:srgbClr val="FF0000"/>
                </a:solidFill>
              </a:rPr>
              <a:t>2018 yılı harcaması 9.200 TL </a:t>
            </a:r>
            <a:r>
              <a:rPr lang="tr-TR" sz="1500" b="1" dirty="0" smtClean="0"/>
              <a:t>= Önceki Yıllar Harcaması 17.400  TL</a:t>
            </a:r>
          </a:p>
          <a:p>
            <a:r>
              <a:rPr lang="tr-TR" sz="1500" b="1" dirty="0" smtClean="0"/>
              <a:t>Yılı Ödeneği: </a:t>
            </a:r>
            <a:r>
              <a:rPr lang="tr-TR" sz="1500" dirty="0" smtClean="0"/>
              <a:t>Yatırımın ait olduğu yıl için ayrılan , bütçeye konan ödenek miktarıdır. </a:t>
            </a:r>
            <a:r>
              <a:rPr lang="tr-TR" sz="1500" b="1" dirty="0" smtClean="0">
                <a:solidFill>
                  <a:srgbClr val="002060"/>
                </a:solidFill>
              </a:rPr>
              <a:t>(2019 Yılı.) </a:t>
            </a:r>
            <a:r>
              <a:rPr lang="tr-TR" sz="1500" dirty="0" smtClean="0">
                <a:solidFill>
                  <a:srgbClr val="002060"/>
                </a:solidFill>
              </a:rPr>
              <a:t>Proje Tutarından fazla olamaz.</a:t>
            </a:r>
          </a:p>
        </p:txBody>
      </p:sp>
      <p:sp>
        <p:nvSpPr>
          <p:cNvPr id="7" name="Dikdörtgen 6"/>
          <p:cNvSpPr/>
          <p:nvPr/>
        </p:nvSpPr>
        <p:spPr>
          <a:xfrm>
            <a:off x="112138" y="5784441"/>
            <a:ext cx="11956216" cy="1015663"/>
          </a:xfrm>
          <a:prstGeom prst="rect">
            <a:avLst/>
          </a:prstGeom>
          <a:ln>
            <a:solidFill>
              <a:srgbClr val="C00000"/>
            </a:solidFill>
          </a:ln>
          <a:effectLst>
            <a:glow rad="63500">
              <a:schemeClr val="accent5">
                <a:satMod val="175000"/>
                <a:alpha val="40000"/>
              </a:schemeClr>
            </a:glow>
          </a:effectLst>
        </p:spPr>
        <p:txBody>
          <a:bodyPr wrap="square">
            <a:spAutoFit/>
          </a:bodyPr>
          <a:lstStyle/>
          <a:p>
            <a:r>
              <a:rPr lang="tr-TR" sz="1500" b="1" dirty="0">
                <a:solidFill>
                  <a:srgbClr val="002060"/>
                </a:solidFill>
              </a:rPr>
              <a:t>Dönemi: </a:t>
            </a:r>
            <a:r>
              <a:rPr lang="tr-TR" sz="1500" dirty="0" smtClean="0">
                <a:solidFill>
                  <a:srgbClr val="002060"/>
                </a:solidFill>
              </a:rPr>
              <a:t>2</a:t>
            </a:r>
            <a:r>
              <a:rPr lang="tr-TR" sz="1500" b="1" dirty="0" smtClean="0">
                <a:solidFill>
                  <a:srgbClr val="002060"/>
                </a:solidFill>
              </a:rPr>
              <a:t>, Yılı </a:t>
            </a:r>
            <a:r>
              <a:rPr lang="tr-TR" sz="1500" dirty="0" smtClean="0">
                <a:solidFill>
                  <a:srgbClr val="002060"/>
                </a:solidFill>
              </a:rPr>
              <a:t>2019 </a:t>
            </a:r>
          </a:p>
          <a:p>
            <a:r>
              <a:rPr lang="tr-TR" sz="1500" b="1" dirty="0" smtClean="0">
                <a:solidFill>
                  <a:srgbClr val="002060"/>
                </a:solidFill>
              </a:rPr>
              <a:t>Kümülatif Dönem Harcaması: </a:t>
            </a:r>
            <a:r>
              <a:rPr lang="tr-TR" sz="1500" dirty="0" smtClean="0">
                <a:solidFill>
                  <a:srgbClr val="002060"/>
                </a:solidFill>
              </a:rPr>
              <a:t>1 Ocak – 30 Haziran 2019 tarihleri arasında yapılan tüm harcamaların toplamı. </a:t>
            </a:r>
            <a:r>
              <a:rPr lang="tr-TR" sz="1500" dirty="0">
                <a:solidFill>
                  <a:srgbClr val="7030A0"/>
                </a:solidFill>
                <a:latin typeface="Calibri" panose="020F0502020204030204" pitchFamily="34" charset="0"/>
                <a:ea typeface="Calibri" panose="020F0502020204030204" pitchFamily="34" charset="0"/>
                <a:cs typeface="Times New Roman" panose="02020603050405020304" pitchFamily="18" charset="0"/>
              </a:rPr>
              <a:t>Kümülatif dönem harcaması önceki dönem harcamasından küçük olamaz. Dönem harcamaları toplamı yılı ödeneğini geçemez. </a:t>
            </a:r>
            <a:endParaRPr lang="tr-TR" sz="1500" dirty="0" smtClean="0">
              <a:solidFill>
                <a:srgbClr val="002060"/>
              </a:solidFill>
            </a:endParaRPr>
          </a:p>
          <a:p>
            <a:r>
              <a:rPr lang="tr-TR" sz="1500" b="1" dirty="0" smtClean="0">
                <a:solidFill>
                  <a:srgbClr val="002060"/>
                </a:solidFill>
              </a:rPr>
              <a:t>Fiziki Gerçekleşme: </a:t>
            </a:r>
            <a:r>
              <a:rPr lang="tr-TR" sz="1500" dirty="0" smtClean="0">
                <a:solidFill>
                  <a:srgbClr val="002060"/>
                </a:solidFill>
              </a:rPr>
              <a:t>Dönem sonunda yatırımın fiziksel olarak hangi aşamada olduğunu ifade eden değerdir.  </a:t>
            </a:r>
            <a:endParaRPr lang="tr-TR" sz="1500" dirty="0">
              <a:solidFill>
                <a:srgbClr val="002060"/>
              </a:solidFill>
            </a:endParaRPr>
          </a:p>
        </p:txBody>
      </p:sp>
      <p:sp>
        <p:nvSpPr>
          <p:cNvPr id="8" name="Text Box 7"/>
          <p:cNvSpPr txBox="1">
            <a:spLocks noChangeArrowheads="1"/>
          </p:cNvSpPr>
          <p:nvPr/>
        </p:nvSpPr>
        <p:spPr bwMode="auto">
          <a:xfrm>
            <a:off x="107949" y="73600"/>
            <a:ext cx="10226495" cy="584775"/>
          </a:xfrm>
          <a:prstGeom prst="rect">
            <a:avLst/>
          </a:prstGeom>
          <a:noFill/>
          <a:ln w="9525">
            <a:noFill/>
            <a:miter lim="800000"/>
            <a:headEnd/>
            <a:tailEnd/>
          </a:ln>
        </p:spPr>
        <p:txBody>
          <a:bodyPr wrap="square">
            <a:spAutoFit/>
          </a:bodyPr>
          <a:lstStyle/>
          <a:p>
            <a:r>
              <a:rPr lang="tr-TR" sz="3200" b="1" i="1" dirty="0" smtClean="0">
                <a:solidFill>
                  <a:srgbClr val="A50021"/>
                </a:solidFill>
                <a:latin typeface="Calibri" pitchFamily="34" charset="0"/>
              </a:rPr>
              <a:t>İl Yatırım Takip Sistemi (İLYAS) - Yatırım Kayıt İşlemleri</a:t>
            </a:r>
            <a:endParaRPr lang="tr-TR" sz="3200" b="1" i="1" dirty="0">
              <a:solidFill>
                <a:srgbClr val="A50021"/>
              </a:solidFill>
              <a:latin typeface="Calibri" pitchFamily="34" charset="0"/>
            </a:endParaRPr>
          </a:p>
        </p:txBody>
      </p:sp>
    </p:spTree>
    <p:extLst>
      <p:ext uri="{BB962C8B-B14F-4D97-AF65-F5344CB8AC3E}">
        <p14:creationId xmlns:p14="http://schemas.microsoft.com/office/powerpoint/2010/main" val="297144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186"/>
            <a:ext cx="12192000" cy="3099881"/>
          </a:xfrm>
          <a:prstGeom prst="rect">
            <a:avLst/>
          </a:prstGeom>
        </p:spPr>
      </p:pic>
      <p:sp>
        <p:nvSpPr>
          <p:cNvPr id="3"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5" name="Text Box 5"/>
          <p:cNvSpPr txBox="1">
            <a:spLocks noChangeArrowheads="1"/>
          </p:cNvSpPr>
          <p:nvPr/>
        </p:nvSpPr>
        <p:spPr bwMode="auto">
          <a:xfrm>
            <a:off x="127263" y="694029"/>
            <a:ext cx="3244799" cy="400110"/>
          </a:xfrm>
          <a:prstGeom prst="rect">
            <a:avLst/>
          </a:prstGeom>
          <a:noFill/>
          <a:ln w="9525" algn="ctr">
            <a:noFill/>
            <a:miter lim="800000"/>
            <a:headEnd/>
            <a:tailEnd/>
          </a:ln>
        </p:spPr>
        <p:txBody>
          <a:bodyPr wrap="none">
            <a:spAutoFit/>
          </a:bodyPr>
          <a:lstStyle/>
          <a:p>
            <a:r>
              <a:rPr lang="tr-TR" sz="2000" b="1" i="1" dirty="0" smtClean="0">
                <a:solidFill>
                  <a:srgbClr val="0000CC"/>
                </a:solidFill>
                <a:latin typeface="Calibri" pitchFamily="34" charset="0"/>
              </a:rPr>
              <a:t>Proje Değerlendirme Bilgileri</a:t>
            </a:r>
            <a:endParaRPr lang="tr-TR" sz="2000" b="1" i="1" dirty="0">
              <a:solidFill>
                <a:srgbClr val="0000CC"/>
              </a:solidFill>
              <a:latin typeface="Calibri" pitchFamily="34" charset="0"/>
            </a:endParaRPr>
          </a:p>
        </p:txBody>
      </p:sp>
      <p:cxnSp>
        <p:nvCxnSpPr>
          <p:cNvPr id="8" name="Eğri Bağlayıcı 7"/>
          <p:cNvCxnSpPr/>
          <p:nvPr/>
        </p:nvCxnSpPr>
        <p:spPr>
          <a:xfrm flipV="1">
            <a:off x="5771072" y="1768415"/>
            <a:ext cx="3105509" cy="534838"/>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0" y="4356340"/>
            <a:ext cx="7010958" cy="369332"/>
          </a:xfrm>
          <a:prstGeom prst="rect">
            <a:avLst/>
          </a:prstGeom>
          <a:noFill/>
        </p:spPr>
        <p:txBody>
          <a:bodyPr wrap="none" rtlCol="0">
            <a:spAutoFit/>
          </a:bodyPr>
          <a:lstStyle/>
          <a:p>
            <a:r>
              <a:rPr lang="tr-TR" dirty="0" smtClean="0"/>
              <a:t>Sisteme Yüklenecek resimler </a:t>
            </a:r>
            <a:r>
              <a:rPr lang="tr-TR" dirty="0" err="1" smtClean="0"/>
              <a:t>jpg</a:t>
            </a:r>
            <a:r>
              <a:rPr lang="tr-TR" dirty="0" smtClean="0"/>
              <a:t> formatında ve 100 </a:t>
            </a:r>
            <a:r>
              <a:rPr lang="tr-TR" dirty="0" err="1" smtClean="0"/>
              <a:t>kb’ın</a:t>
            </a:r>
            <a:r>
              <a:rPr lang="tr-TR" dirty="0" smtClean="0"/>
              <a:t> altında olmalı.</a:t>
            </a:r>
            <a:endParaRPr lang="tr-TR" dirty="0"/>
          </a:p>
        </p:txBody>
      </p:sp>
      <p:sp>
        <p:nvSpPr>
          <p:cNvPr id="10" name="Text Box 7"/>
          <p:cNvSpPr txBox="1">
            <a:spLocks noChangeArrowheads="1"/>
          </p:cNvSpPr>
          <p:nvPr/>
        </p:nvSpPr>
        <p:spPr bwMode="auto">
          <a:xfrm>
            <a:off x="107949" y="73600"/>
            <a:ext cx="10226495" cy="584775"/>
          </a:xfrm>
          <a:prstGeom prst="rect">
            <a:avLst/>
          </a:prstGeom>
          <a:noFill/>
          <a:ln w="9525">
            <a:noFill/>
            <a:miter lim="800000"/>
            <a:headEnd/>
            <a:tailEnd/>
          </a:ln>
        </p:spPr>
        <p:txBody>
          <a:bodyPr wrap="square">
            <a:spAutoFit/>
          </a:bodyPr>
          <a:lstStyle/>
          <a:p>
            <a:r>
              <a:rPr lang="tr-TR" sz="3200" b="1" i="1" dirty="0" smtClean="0">
                <a:solidFill>
                  <a:srgbClr val="A50021"/>
                </a:solidFill>
                <a:latin typeface="Calibri" pitchFamily="34" charset="0"/>
              </a:rPr>
              <a:t>İl Yatırım Takip Sistemi (İLYAS) - Yatırım Kayıt İşlemleri</a:t>
            </a:r>
            <a:endParaRPr lang="tr-TR" sz="3200" b="1" i="1" dirty="0">
              <a:solidFill>
                <a:srgbClr val="A50021"/>
              </a:solidFill>
              <a:latin typeface="Calibri" pitchFamily="34" charset="0"/>
            </a:endParaRPr>
          </a:p>
        </p:txBody>
      </p:sp>
    </p:spTree>
    <p:extLst>
      <p:ext uri="{BB962C8B-B14F-4D97-AF65-F5344CB8AC3E}">
        <p14:creationId xmlns:p14="http://schemas.microsoft.com/office/powerpoint/2010/main" val="1921605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3808"/>
            <a:ext cx="12192000" cy="3752807"/>
          </a:xfrm>
          <a:prstGeom prst="rect">
            <a:avLst/>
          </a:prstGeom>
        </p:spPr>
      </p:pic>
      <p:sp>
        <p:nvSpPr>
          <p:cNvPr id="3"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5" name="Text Box 7"/>
          <p:cNvSpPr txBox="1">
            <a:spLocks noChangeArrowheads="1"/>
          </p:cNvSpPr>
          <p:nvPr/>
        </p:nvSpPr>
        <p:spPr bwMode="auto">
          <a:xfrm>
            <a:off x="107949" y="73600"/>
            <a:ext cx="10226495" cy="584775"/>
          </a:xfrm>
          <a:prstGeom prst="rect">
            <a:avLst/>
          </a:prstGeom>
          <a:noFill/>
          <a:ln w="9525">
            <a:noFill/>
            <a:miter lim="800000"/>
            <a:headEnd/>
            <a:tailEnd/>
          </a:ln>
        </p:spPr>
        <p:txBody>
          <a:bodyPr wrap="square">
            <a:spAutoFit/>
          </a:bodyPr>
          <a:lstStyle/>
          <a:p>
            <a:r>
              <a:rPr lang="tr-TR" sz="3200" b="1" i="1" dirty="0" smtClean="0">
                <a:solidFill>
                  <a:srgbClr val="A50021"/>
                </a:solidFill>
                <a:latin typeface="Calibri" pitchFamily="34" charset="0"/>
              </a:rPr>
              <a:t>İl Yatırım Takip Sistemi (İLYAS) - Yatırım Kayıt İşlemleri</a:t>
            </a:r>
            <a:endParaRPr lang="tr-TR" sz="3200" b="1" i="1" dirty="0">
              <a:solidFill>
                <a:srgbClr val="A50021"/>
              </a:solidFill>
              <a:latin typeface="Calibri" pitchFamily="34" charset="0"/>
            </a:endParaRPr>
          </a:p>
        </p:txBody>
      </p:sp>
      <p:sp>
        <p:nvSpPr>
          <p:cNvPr id="6" name="Text Box 5"/>
          <p:cNvSpPr txBox="1">
            <a:spLocks noChangeArrowheads="1"/>
          </p:cNvSpPr>
          <p:nvPr/>
        </p:nvSpPr>
        <p:spPr bwMode="auto">
          <a:xfrm>
            <a:off x="127263" y="694029"/>
            <a:ext cx="2180533" cy="400110"/>
          </a:xfrm>
          <a:prstGeom prst="rect">
            <a:avLst/>
          </a:prstGeom>
          <a:noFill/>
          <a:ln w="9525" algn="ctr">
            <a:noFill/>
            <a:miter lim="800000"/>
            <a:headEnd/>
            <a:tailEnd/>
          </a:ln>
        </p:spPr>
        <p:txBody>
          <a:bodyPr wrap="none">
            <a:spAutoFit/>
          </a:bodyPr>
          <a:lstStyle/>
          <a:p>
            <a:r>
              <a:rPr lang="tr-TR" sz="2000" b="1" i="1" dirty="0" smtClean="0">
                <a:solidFill>
                  <a:srgbClr val="0000CC"/>
                </a:solidFill>
                <a:latin typeface="Calibri" pitchFamily="34" charset="0"/>
              </a:rPr>
              <a:t>KÖYDES Yatırımları</a:t>
            </a:r>
            <a:endParaRPr lang="tr-TR" sz="2000" b="1" i="1" dirty="0">
              <a:solidFill>
                <a:srgbClr val="0000CC"/>
              </a:solidFill>
              <a:latin typeface="Calibri" pitchFamily="34" charset="0"/>
            </a:endParaRPr>
          </a:p>
        </p:txBody>
      </p:sp>
      <p:sp>
        <p:nvSpPr>
          <p:cNvPr id="7" name="Metin kutusu 6"/>
          <p:cNvSpPr txBox="1"/>
          <p:nvPr/>
        </p:nvSpPr>
        <p:spPr>
          <a:xfrm>
            <a:off x="327804" y="5512279"/>
            <a:ext cx="11540403" cy="923330"/>
          </a:xfrm>
          <a:prstGeom prst="rect">
            <a:avLst/>
          </a:prstGeom>
          <a:noFill/>
          <a:ln>
            <a:solidFill>
              <a:srgbClr val="9E5ECE"/>
            </a:solidFill>
          </a:ln>
          <a:effectLst>
            <a:glow rad="63500">
              <a:schemeClr val="accent1">
                <a:satMod val="175000"/>
                <a:alpha val="40000"/>
              </a:schemeClr>
            </a:glow>
          </a:effectLst>
        </p:spPr>
        <p:txBody>
          <a:bodyPr wrap="none" rtlCol="0">
            <a:spAutoFit/>
          </a:bodyPr>
          <a:lstStyle/>
          <a:p>
            <a:r>
              <a:rPr lang="tr-TR" b="1" dirty="0" smtClean="0">
                <a:solidFill>
                  <a:srgbClr val="C00000"/>
                </a:solidFill>
              </a:rPr>
              <a:t>KÖYDES</a:t>
            </a:r>
            <a:r>
              <a:rPr lang="tr-TR" dirty="0" smtClean="0"/>
              <a:t> Yatırımları teker teker girilmeyip, İlçe bazında Köy Yolları ve </a:t>
            </a:r>
            <a:r>
              <a:rPr lang="tr-TR" dirty="0" err="1" smtClean="0"/>
              <a:t>İçmesuyu</a:t>
            </a:r>
            <a:r>
              <a:rPr lang="tr-TR" dirty="0" smtClean="0"/>
              <a:t> olarak iki grup halinde toplu olarak girilecek.</a:t>
            </a:r>
          </a:p>
          <a:p>
            <a:r>
              <a:rPr lang="tr-TR" dirty="0" smtClean="0"/>
              <a:t>Örnek: KÖYDES AMASRA KÖY YOLLARI</a:t>
            </a:r>
          </a:p>
          <a:p>
            <a:r>
              <a:rPr lang="tr-TR" dirty="0"/>
              <a:t> </a:t>
            </a:r>
            <a:r>
              <a:rPr lang="tr-TR" dirty="0" smtClean="0"/>
              <a:t>            KÖYDES AMASRA İÇMESUYU</a:t>
            </a:r>
          </a:p>
        </p:txBody>
      </p:sp>
    </p:spTree>
    <p:extLst>
      <p:ext uri="{BB962C8B-B14F-4D97-AF65-F5344CB8AC3E}">
        <p14:creationId xmlns:p14="http://schemas.microsoft.com/office/powerpoint/2010/main" val="2567276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3" name="Text Box 7"/>
          <p:cNvSpPr txBox="1">
            <a:spLocks noChangeArrowheads="1"/>
          </p:cNvSpPr>
          <p:nvPr/>
        </p:nvSpPr>
        <p:spPr bwMode="auto">
          <a:xfrm>
            <a:off x="107950" y="73600"/>
            <a:ext cx="8135938" cy="579437"/>
          </a:xfrm>
          <a:prstGeom prst="rect">
            <a:avLst/>
          </a:prstGeom>
          <a:noFill/>
          <a:ln w="9525">
            <a:noFill/>
            <a:miter lim="800000"/>
            <a:headEnd/>
            <a:tailEnd/>
          </a:ln>
        </p:spPr>
        <p:txBody>
          <a:bodyPr>
            <a:spAutoFit/>
          </a:bodyPr>
          <a:lstStyle/>
          <a:p>
            <a:r>
              <a:rPr lang="tr-TR" sz="3200" b="1" i="1" dirty="0" smtClean="0">
                <a:solidFill>
                  <a:srgbClr val="A50021"/>
                </a:solidFill>
                <a:latin typeface="Calibri" pitchFamily="34" charset="0"/>
              </a:rPr>
              <a:t>İl Yatırım Takip Sistemi (İLYAS)</a:t>
            </a:r>
            <a:endParaRPr lang="tr-TR" sz="3200" b="1" i="1" dirty="0">
              <a:solidFill>
                <a:srgbClr val="A50021"/>
              </a:solidFill>
              <a:latin typeface="Calibri" pitchFamily="34" charset="0"/>
            </a:endParaRPr>
          </a:p>
        </p:txBody>
      </p:sp>
      <p:sp>
        <p:nvSpPr>
          <p:cNvPr id="5" name="Dikdörtgen 4"/>
          <p:cNvSpPr/>
          <p:nvPr/>
        </p:nvSpPr>
        <p:spPr>
          <a:xfrm>
            <a:off x="107950" y="861785"/>
            <a:ext cx="11805129" cy="6001643"/>
          </a:xfrm>
          <a:prstGeom prst="rect">
            <a:avLst/>
          </a:prstGeom>
        </p:spPr>
        <p:txBody>
          <a:bodyPr wrap="square">
            <a:spAutoFit/>
          </a:bodyPr>
          <a:lstStyle/>
          <a:p>
            <a:pPr marL="266700" indent="-266700" algn="just">
              <a:spcBef>
                <a:spcPts val="600"/>
              </a:spcBef>
              <a:spcAft>
                <a:spcPts val="600"/>
              </a:spcAft>
              <a:buClr>
                <a:srgbClr val="A50021"/>
              </a:buClr>
              <a:buBlip>
                <a:blip r:embed="rId2"/>
              </a:buBlip>
            </a:pPr>
            <a:r>
              <a:rPr lang="tr-TR" sz="1400" b="1" dirty="0" smtClean="0">
                <a:solidFill>
                  <a:srgbClr val="C00000"/>
                </a:solidFill>
                <a:ea typeface="Calibri" panose="020F0502020204030204" pitchFamily="34" charset="0"/>
                <a:cs typeface="Times New Roman" panose="02020603050405020304" pitchFamily="18" charset="0"/>
              </a:rPr>
              <a:t>İl özel idareleri ve Çevre Şehircilik İl Müdürlüklerinin başka bakanlıklar için takip ettiği projelerin girişi: </a:t>
            </a:r>
            <a:r>
              <a:rPr lang="tr-TR" sz="1400" b="1" dirty="0" smtClean="0">
                <a:ea typeface="Calibri" panose="020F0502020204030204" pitchFamily="34" charset="0"/>
                <a:cs typeface="Times New Roman" panose="02020603050405020304" pitchFamily="18" charset="0"/>
              </a:rPr>
              <a:t>İl </a:t>
            </a:r>
            <a:r>
              <a:rPr lang="tr-TR" sz="1400" b="1" dirty="0">
                <a:ea typeface="Calibri" panose="020F0502020204030204" pitchFamily="34" charset="0"/>
                <a:cs typeface="Times New Roman" panose="02020603050405020304" pitchFamily="18" charset="0"/>
              </a:rPr>
              <a:t>Özel İdaresi ve Çevre Şehircilik İl Müdürlükleri kendi yatırım ödenekleri dışında MEB, AÇSHB, TOB gibi bakanlıklarında yatırımlarını takip etmektedir. Bu yatırımlarda proje sahibi kuruluş para hangi bakanlıktan geliyorsa o bakanlık </a:t>
            </a:r>
            <a:r>
              <a:rPr lang="tr-TR" sz="1400" b="1" dirty="0" smtClean="0">
                <a:ea typeface="Calibri" panose="020F0502020204030204" pitchFamily="34" charset="0"/>
                <a:cs typeface="Times New Roman" panose="02020603050405020304" pitchFamily="18" charset="0"/>
              </a:rPr>
              <a:t>seçilecek. Yada yatırım sahibi kurum kendi yatırımını kendisi girecek.</a:t>
            </a:r>
          </a:p>
          <a:p>
            <a:pPr marL="266700" indent="-266700" algn="just">
              <a:spcBef>
                <a:spcPts val="600"/>
              </a:spcBef>
              <a:spcAft>
                <a:spcPts val="600"/>
              </a:spcAft>
              <a:buClr>
                <a:srgbClr val="A50021"/>
              </a:buClr>
              <a:buBlip>
                <a:blip r:embed="rId2"/>
              </a:buBlip>
            </a:pPr>
            <a:r>
              <a:rPr lang="tr-TR" sz="1400" b="1" dirty="0" smtClean="0">
                <a:solidFill>
                  <a:srgbClr val="C00000"/>
                </a:solidFill>
              </a:rPr>
              <a:t>KÖYDES</a:t>
            </a:r>
            <a:r>
              <a:rPr lang="tr-TR" sz="1400" b="1" dirty="0">
                <a:solidFill>
                  <a:srgbClr val="C00000"/>
                </a:solidFill>
              </a:rPr>
              <a:t>, KIRDES </a:t>
            </a:r>
            <a:r>
              <a:rPr lang="tr-TR" sz="1400" b="1" dirty="0" smtClean="0">
                <a:solidFill>
                  <a:srgbClr val="C00000"/>
                </a:solidFill>
              </a:rPr>
              <a:t>Projelerinin Bakanlık İlişkilendirilmesi; </a:t>
            </a:r>
            <a:r>
              <a:rPr lang="tr-TR" sz="1400" b="1" dirty="0" smtClean="0"/>
              <a:t>KÖYDES </a:t>
            </a:r>
            <a:r>
              <a:rPr lang="tr-TR" sz="1400" b="1" dirty="0"/>
              <a:t>ve KIRDES Ödenekleri Çevre ve Şehircilik Bakanlığından göndermeye başlandığı için yatırımcı kuruluş ve bakanlık ilişkisi kurulurken KHGB </a:t>
            </a:r>
            <a:r>
              <a:rPr lang="tr-TR" sz="1400" b="1" dirty="0" err="1"/>
              <a:t>ler</a:t>
            </a:r>
            <a:r>
              <a:rPr lang="tr-TR" sz="1400" b="1" dirty="0"/>
              <a:t> ile ÇŞB </a:t>
            </a:r>
            <a:r>
              <a:rPr lang="tr-TR" sz="1400" b="1" dirty="0" smtClean="0"/>
              <a:t>ilişkilendirilecek.</a:t>
            </a:r>
          </a:p>
          <a:p>
            <a:pPr marL="266700" indent="-266700" algn="just">
              <a:spcBef>
                <a:spcPts val="600"/>
              </a:spcBef>
              <a:spcAft>
                <a:spcPts val="600"/>
              </a:spcAft>
              <a:buClr>
                <a:srgbClr val="A50021"/>
              </a:buClr>
              <a:buBlip>
                <a:blip r:embed="rId2"/>
              </a:buBlip>
            </a:pPr>
            <a:r>
              <a:rPr lang="tr-TR" sz="1400" b="1" dirty="0" smtClean="0">
                <a:solidFill>
                  <a:srgbClr val="C00000"/>
                </a:solidFill>
              </a:rPr>
              <a:t>Belediyeler Özel İdare Ve Üniversitelerde Bakanlık İlişkilendirmesi:</a:t>
            </a:r>
            <a:r>
              <a:rPr lang="tr-TR" sz="1400" b="1" dirty="0" smtClean="0"/>
              <a:t> Bu </a:t>
            </a:r>
            <a:r>
              <a:rPr lang="tr-TR" sz="1400" b="1" dirty="0"/>
              <a:t>kurumların kendi projeleri herhangi bir bakanlıktan aktarılmadığı için bakanlık ilişkisi kurulmadan kaydetme işlemi </a:t>
            </a:r>
            <a:r>
              <a:rPr lang="tr-TR" sz="1400" b="1" dirty="0" smtClean="0"/>
              <a:t>yapılacaktır.</a:t>
            </a:r>
          </a:p>
          <a:p>
            <a:pPr marL="266700" indent="-266700" algn="just">
              <a:spcBef>
                <a:spcPts val="600"/>
              </a:spcBef>
              <a:spcAft>
                <a:spcPts val="600"/>
              </a:spcAft>
              <a:buClr>
                <a:srgbClr val="A50021"/>
              </a:buClr>
              <a:buBlip>
                <a:blip r:embed="rId2"/>
              </a:buBlip>
            </a:pPr>
            <a:r>
              <a:rPr lang="tr-TR" sz="1400" b="1" dirty="0" smtClean="0">
                <a:solidFill>
                  <a:srgbClr val="C00000"/>
                </a:solidFill>
              </a:rPr>
              <a:t>OSB </a:t>
            </a:r>
            <a:r>
              <a:rPr lang="tr-TR" sz="1400" b="1" dirty="0" err="1">
                <a:solidFill>
                  <a:srgbClr val="C00000"/>
                </a:solidFill>
              </a:rPr>
              <a:t>lerin</a:t>
            </a:r>
            <a:r>
              <a:rPr lang="tr-TR" sz="1400" b="1" dirty="0">
                <a:solidFill>
                  <a:srgbClr val="C00000"/>
                </a:solidFill>
              </a:rPr>
              <a:t> veri </a:t>
            </a:r>
            <a:r>
              <a:rPr lang="tr-TR" sz="1400" b="1" dirty="0" smtClean="0">
                <a:solidFill>
                  <a:srgbClr val="C00000"/>
                </a:solidFill>
              </a:rPr>
              <a:t>girişleri: </a:t>
            </a:r>
            <a:r>
              <a:rPr lang="tr-TR" sz="1400" b="1" dirty="0" smtClean="0"/>
              <a:t>OSB’ler </a:t>
            </a:r>
            <a:r>
              <a:rPr lang="tr-TR" sz="1400" b="1" dirty="0"/>
              <a:t>DETSİS kayıtları olması halinde İl Sanayi ve Teknoloji Bakanlıkları ile ilişkilendirilerek kaydedilecektir. DETSİS kaydı yoksa OSB Cumhurbaşkanlığına başvurarak kendini kaydettirebilir. Bu da söz konusu olmazsa manuel bu projeler farklı bir yerde </a:t>
            </a:r>
            <a:r>
              <a:rPr lang="tr-TR" sz="1400" b="1" dirty="0" smtClean="0"/>
              <a:t>listelenebilir.</a:t>
            </a:r>
          </a:p>
          <a:p>
            <a:pPr marL="266700" indent="-266700" algn="just">
              <a:spcBef>
                <a:spcPts val="600"/>
              </a:spcBef>
              <a:spcAft>
                <a:spcPts val="600"/>
              </a:spcAft>
              <a:buClr>
                <a:srgbClr val="A50021"/>
              </a:buClr>
              <a:buBlip>
                <a:blip r:embed="rId2"/>
              </a:buBlip>
            </a:pPr>
            <a:r>
              <a:rPr lang="tr-TR" sz="1400" b="1" dirty="0" smtClean="0">
                <a:solidFill>
                  <a:srgbClr val="C00000"/>
                </a:solidFill>
              </a:rPr>
              <a:t>Proje </a:t>
            </a:r>
            <a:r>
              <a:rPr lang="tr-TR" sz="1400" b="1" dirty="0">
                <a:solidFill>
                  <a:srgbClr val="C00000"/>
                </a:solidFill>
              </a:rPr>
              <a:t>başlangıç bitiş tarihleri proje belirtilen tarihlerde bitirilememişse </a:t>
            </a:r>
            <a:r>
              <a:rPr lang="tr-TR" sz="1400" b="1" dirty="0" smtClean="0">
                <a:solidFill>
                  <a:srgbClr val="C00000"/>
                </a:solidFill>
              </a:rPr>
              <a:t>güncellenmelidir. </a:t>
            </a:r>
            <a:r>
              <a:rPr lang="tr-TR" sz="1400" b="1" dirty="0" smtClean="0"/>
              <a:t>Projeler </a:t>
            </a:r>
            <a:r>
              <a:rPr lang="tr-TR" sz="1400" b="1" dirty="0"/>
              <a:t>öngörülen tarihlerde bitirilemediğinde proje başlangıç bitiş tarihleri yapılmadığı tespit edilmiştir. Proje bitiş tarihindeki bu eksiklik rapor ekranında bazı hesapların veri çektiği noktayı etkileyerek yanlış hesaplamalara sebebiyet </a:t>
            </a:r>
            <a:r>
              <a:rPr lang="tr-TR" sz="1400" b="1" dirty="0" smtClean="0"/>
              <a:t>vermekte.</a:t>
            </a:r>
          </a:p>
          <a:p>
            <a:pPr marL="266700" indent="-266700" algn="just">
              <a:spcBef>
                <a:spcPts val="600"/>
              </a:spcBef>
              <a:spcAft>
                <a:spcPts val="600"/>
              </a:spcAft>
              <a:buClr>
                <a:srgbClr val="A50021"/>
              </a:buClr>
              <a:buBlip>
                <a:blip r:embed="rId2"/>
              </a:buBlip>
            </a:pPr>
            <a:r>
              <a:rPr lang="tr-TR" sz="1400" b="1" dirty="0" smtClean="0">
                <a:solidFill>
                  <a:srgbClr val="C00000"/>
                </a:solidFill>
              </a:rPr>
              <a:t>Biten </a:t>
            </a:r>
            <a:r>
              <a:rPr lang="tr-TR" sz="1400" b="1" dirty="0">
                <a:solidFill>
                  <a:srgbClr val="C00000"/>
                </a:solidFill>
              </a:rPr>
              <a:t>projeler için aktif pasif </a:t>
            </a:r>
            <a:r>
              <a:rPr lang="tr-TR" sz="1400" b="1" dirty="0" smtClean="0">
                <a:solidFill>
                  <a:srgbClr val="C00000"/>
                </a:solidFill>
              </a:rPr>
              <a:t>ayrımının yapılması: </a:t>
            </a:r>
            <a:r>
              <a:rPr lang="tr-TR" sz="1400" b="1" dirty="0" smtClean="0"/>
              <a:t>Proje </a:t>
            </a:r>
            <a:r>
              <a:rPr lang="tr-TR" sz="1400" b="1" dirty="0"/>
              <a:t>bitmiş ve dönemsel izlemesi sona ermişse bitti/pasif kutuları işaretlenmelidir. Proje bitmiş fakat dönemsel izlemesi devam ediyorsa bitti/aktif seçilmelidir. E-içişleri sisteminde arama yaparken bu projeler biten projeleri göster butonu tıklanarak aranacaktır. </a:t>
            </a:r>
            <a:r>
              <a:rPr lang="tr-TR" sz="1400" b="1" dirty="0" smtClean="0"/>
              <a:t>Raporlamada </a:t>
            </a:r>
            <a:r>
              <a:rPr lang="tr-TR" sz="1400" b="1" dirty="0"/>
              <a:t>ise bitti/pasif olarak işaretlenen yatırımlar toplam proje tutarı yılı ödeneği gibi kalemler rapor toplamını etkilememektedir. Bitti/aktif olarak işaretlenen projelerin tutarları rapor toplamına yansımaktadır</a:t>
            </a:r>
            <a:r>
              <a:rPr lang="tr-TR" sz="1400" b="1" dirty="0" smtClean="0"/>
              <a:t>.</a:t>
            </a:r>
          </a:p>
          <a:p>
            <a:pPr marL="266700" indent="-266700" algn="just">
              <a:spcBef>
                <a:spcPts val="600"/>
              </a:spcBef>
              <a:spcAft>
                <a:spcPts val="600"/>
              </a:spcAft>
              <a:buClr>
                <a:srgbClr val="A50021"/>
              </a:buClr>
              <a:buBlip>
                <a:blip r:embed="rId2"/>
              </a:buBlip>
            </a:pPr>
            <a:r>
              <a:rPr lang="tr-TR" sz="1400" b="1" dirty="0"/>
              <a:t>İller Bankasınca girilen Belediye yatırımları tekrar girilmeyecek. Girilir ise bilgiler mükerrer olmuş olur, </a:t>
            </a:r>
            <a:endParaRPr lang="tr-TR" sz="1400" b="1" dirty="0" smtClean="0"/>
          </a:p>
          <a:p>
            <a:pPr marL="266700" indent="-266700" algn="just">
              <a:spcBef>
                <a:spcPts val="600"/>
              </a:spcBef>
              <a:spcAft>
                <a:spcPts val="600"/>
              </a:spcAft>
              <a:buClr>
                <a:srgbClr val="A50021"/>
              </a:buClr>
              <a:buBlip>
                <a:blip r:embed="rId2"/>
              </a:buBlip>
            </a:pPr>
            <a:r>
              <a:rPr lang="tr-TR" sz="1400" b="1" dirty="0" smtClean="0"/>
              <a:t>Belediyelerin </a:t>
            </a:r>
            <a:r>
              <a:rPr lang="tr-TR" sz="1400" b="1" dirty="0"/>
              <a:t>gireceği projeler daraltılabilir, önemli görülen projeler </a:t>
            </a:r>
            <a:r>
              <a:rPr lang="tr-TR" sz="1400" b="1" dirty="0" smtClean="0"/>
              <a:t>girilebilir.</a:t>
            </a:r>
          </a:p>
          <a:p>
            <a:pPr marL="266700" indent="-266700" algn="just">
              <a:spcBef>
                <a:spcPts val="600"/>
              </a:spcBef>
              <a:spcAft>
                <a:spcPts val="600"/>
              </a:spcAft>
              <a:buClr>
                <a:srgbClr val="A50021"/>
              </a:buClr>
              <a:buBlip>
                <a:blip r:embed="rId2"/>
              </a:buBlip>
            </a:pPr>
            <a:r>
              <a:rPr lang="tr-TR" sz="1400" b="1" dirty="0" smtClean="0"/>
              <a:t>Yerelden </a:t>
            </a:r>
            <a:r>
              <a:rPr lang="tr-TR" sz="1400" b="1" dirty="0"/>
              <a:t>bu sistem üzerinde yatırım teklifi olmayacak, yatırım teklifleri şu an Strateji ve Bütçe Başkanlığı KAYA Kamu Yatırımları Bilgi Sistemi üzerinden </a:t>
            </a:r>
            <a:r>
              <a:rPr lang="tr-TR" sz="1400" b="1" dirty="0" smtClean="0"/>
              <a:t>yapılmakta.</a:t>
            </a:r>
          </a:p>
          <a:p>
            <a:pPr marL="266700" indent="-266700" algn="just">
              <a:spcBef>
                <a:spcPts val="600"/>
              </a:spcBef>
              <a:spcAft>
                <a:spcPts val="600"/>
              </a:spcAft>
              <a:buClr>
                <a:srgbClr val="A50021"/>
              </a:buClr>
              <a:buBlip>
                <a:blip r:embed="rId2"/>
              </a:buBlip>
            </a:pPr>
            <a:r>
              <a:rPr lang="tr-TR" sz="1400" b="1" dirty="0" smtClean="0"/>
              <a:t>Tasfiye </a:t>
            </a:r>
            <a:r>
              <a:rPr lang="tr-TR" sz="1400" b="1" dirty="0"/>
              <a:t>edilen yatırımlarda yeni ikmal ihalesi yapılsa bile aynı proje </a:t>
            </a:r>
            <a:r>
              <a:rPr lang="tr-TR" sz="1400" b="1" dirty="0" err="1"/>
              <a:t>no</a:t>
            </a:r>
            <a:r>
              <a:rPr lang="tr-TR" sz="1400" b="1" dirty="0"/>
              <a:t> ile devam </a:t>
            </a:r>
            <a:r>
              <a:rPr lang="tr-TR" sz="1400" b="1" dirty="0" smtClean="0"/>
              <a:t>edilen projelerde eskisinin üzerinden devam edilecek.</a:t>
            </a:r>
            <a:endParaRPr lang="tr-TR" sz="1400" b="1" dirty="0"/>
          </a:p>
        </p:txBody>
      </p:sp>
    </p:spTree>
    <p:extLst>
      <p:ext uri="{BB962C8B-B14F-4D97-AF65-F5344CB8AC3E}">
        <p14:creationId xmlns:p14="http://schemas.microsoft.com/office/powerpoint/2010/main" val="2852351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95136948"/>
              </p:ext>
            </p:extLst>
          </p:nvPr>
        </p:nvGraphicFramePr>
        <p:xfrm>
          <a:off x="373625" y="2746049"/>
          <a:ext cx="11004803" cy="3172971"/>
        </p:xfrm>
        <a:graphic>
          <a:graphicData uri="http://schemas.openxmlformats.org/drawingml/2006/table">
            <a:tbl>
              <a:tblPr firstRow="1" firstCol="1" bandRow="1">
                <a:tableStyleId>{2A488322-F2BA-4B5B-9748-0D474271808F}</a:tableStyleId>
              </a:tblPr>
              <a:tblGrid>
                <a:gridCol w="3296793">
                  <a:extLst>
                    <a:ext uri="{9D8B030D-6E8A-4147-A177-3AD203B41FA5}">
                      <a16:colId xmlns:a16="http://schemas.microsoft.com/office/drawing/2014/main" val="499897151"/>
                    </a:ext>
                  </a:extLst>
                </a:gridCol>
                <a:gridCol w="2144458">
                  <a:extLst>
                    <a:ext uri="{9D8B030D-6E8A-4147-A177-3AD203B41FA5}">
                      <a16:colId xmlns:a16="http://schemas.microsoft.com/office/drawing/2014/main" val="341088905"/>
                    </a:ext>
                  </a:extLst>
                </a:gridCol>
                <a:gridCol w="1655508">
                  <a:extLst>
                    <a:ext uri="{9D8B030D-6E8A-4147-A177-3AD203B41FA5}">
                      <a16:colId xmlns:a16="http://schemas.microsoft.com/office/drawing/2014/main" val="2703347743"/>
                    </a:ext>
                  </a:extLst>
                </a:gridCol>
                <a:gridCol w="1872298">
                  <a:extLst>
                    <a:ext uri="{9D8B030D-6E8A-4147-A177-3AD203B41FA5}">
                      <a16:colId xmlns:a16="http://schemas.microsoft.com/office/drawing/2014/main" val="3397058114"/>
                    </a:ext>
                  </a:extLst>
                </a:gridCol>
                <a:gridCol w="2035746">
                  <a:extLst>
                    <a:ext uri="{9D8B030D-6E8A-4147-A177-3AD203B41FA5}">
                      <a16:colId xmlns:a16="http://schemas.microsoft.com/office/drawing/2014/main" val="4189639664"/>
                    </a:ext>
                  </a:extLst>
                </a:gridCol>
              </a:tblGrid>
              <a:tr h="573342">
                <a:tc>
                  <a:txBody>
                    <a:bodyPr/>
                    <a:lstStyle/>
                    <a:p>
                      <a:pPr algn="ctr">
                        <a:lnSpc>
                          <a:spcPct val="107000"/>
                        </a:lnSpc>
                        <a:spcAft>
                          <a:spcPts val="0"/>
                        </a:spcAft>
                      </a:pPr>
                      <a:endParaRPr lang="tr-TR" sz="1600" dirty="0">
                        <a:effectLst/>
                      </a:endParaRPr>
                    </a:p>
                  </a:txBody>
                  <a:tcPr marL="68580" marR="68580" marT="0" marB="0" anchor="ctr">
                    <a:solidFill>
                      <a:srgbClr val="9E5ECE"/>
                    </a:solidFill>
                  </a:tcP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E5ECE"/>
                    </a:solidFill>
                  </a:tcP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E5ECE"/>
                    </a:solidFill>
                  </a:tcP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E5ECE"/>
                    </a:solidFill>
                  </a:tcPr>
                </a:tc>
                <a:tc>
                  <a:txBody>
                    <a:bodyPr/>
                    <a:lstStyle/>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E5ECE"/>
                    </a:solidFill>
                  </a:tcPr>
                </a:tc>
                <a:extLst>
                  <a:ext uri="{0D108BD9-81ED-4DB2-BD59-A6C34878D82A}">
                    <a16:rowId xmlns:a16="http://schemas.microsoft.com/office/drawing/2014/main" val="967385926"/>
                  </a:ext>
                </a:extLst>
              </a:tr>
              <a:tr h="866543">
                <a:tc>
                  <a:txBody>
                    <a:bodyPr/>
                    <a:lstStyle/>
                    <a:p>
                      <a:pPr algn="l">
                        <a:lnSpc>
                          <a:spcPct val="107000"/>
                        </a:lnSpc>
                        <a:spcAft>
                          <a:spcPts val="0"/>
                        </a:spcAft>
                      </a:pPr>
                      <a:r>
                        <a:rPr lang="tr-TR" sz="1600" dirty="0">
                          <a:solidFill>
                            <a:srgbClr val="C00000"/>
                          </a:solidFill>
                          <a:effectLst/>
                        </a:rPr>
                        <a:t>2019 Yılı Toplantı Sayısı</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solidFill>
                            <a:srgbClr val="C00000"/>
                          </a:solidFill>
                          <a:effectLst/>
                        </a:rPr>
                        <a:t>Ocak 2019</a:t>
                      </a:r>
                    </a:p>
                    <a:p>
                      <a:pPr algn="ctr">
                        <a:lnSpc>
                          <a:spcPct val="107000"/>
                        </a:lnSpc>
                        <a:spcAft>
                          <a:spcPts val="0"/>
                        </a:spcAft>
                      </a:pPr>
                      <a:r>
                        <a:rPr lang="tr-TR" sz="1600" b="1" dirty="0" smtClean="0">
                          <a:solidFill>
                            <a:srgbClr val="C00000"/>
                          </a:solidFill>
                          <a:effectLst/>
                        </a:rPr>
                        <a:t>2019/1.</a:t>
                      </a:r>
                      <a:r>
                        <a:rPr lang="tr-TR" sz="1600" b="1" baseline="0" dirty="0" smtClean="0">
                          <a:solidFill>
                            <a:srgbClr val="C00000"/>
                          </a:solidFill>
                          <a:effectLst/>
                        </a:rPr>
                        <a:t> Toplantısı</a:t>
                      </a:r>
                      <a:endParaRPr lang="tr-T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solidFill>
                            <a:srgbClr val="C00000"/>
                          </a:solidFill>
                          <a:effectLst/>
                        </a:rPr>
                        <a:t>Nisan 2019</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solidFill>
                            <a:srgbClr val="C00000"/>
                          </a:solidFill>
                          <a:effectLst/>
                        </a:rPr>
                        <a:t>2019/2.</a:t>
                      </a:r>
                      <a:r>
                        <a:rPr lang="tr-TR" sz="1600" b="1" baseline="0" dirty="0" smtClean="0">
                          <a:solidFill>
                            <a:srgbClr val="C00000"/>
                          </a:solidFill>
                          <a:effectLst/>
                        </a:rPr>
                        <a:t> Toplantısı</a:t>
                      </a:r>
                      <a:endParaRPr lang="tr-TR" sz="16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solidFill>
                            <a:srgbClr val="C00000"/>
                          </a:solidFill>
                          <a:effectLst/>
                        </a:rPr>
                        <a:t>Temmuz 2019</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solidFill>
                            <a:srgbClr val="C00000"/>
                          </a:solidFill>
                          <a:effectLst/>
                        </a:rPr>
                        <a:t>2019/3.</a:t>
                      </a:r>
                      <a:r>
                        <a:rPr lang="tr-TR" sz="1600" b="1" baseline="0" dirty="0" smtClean="0">
                          <a:solidFill>
                            <a:srgbClr val="C00000"/>
                          </a:solidFill>
                          <a:effectLst/>
                        </a:rPr>
                        <a:t> Toplantısı</a:t>
                      </a:r>
                      <a:endParaRPr lang="tr-TR" sz="16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solidFill>
                            <a:srgbClr val="C00000"/>
                          </a:solidFill>
                          <a:effectLst/>
                        </a:rPr>
                        <a:t>Ekim 2019</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solidFill>
                            <a:srgbClr val="C00000"/>
                          </a:solidFill>
                          <a:effectLst/>
                        </a:rPr>
                        <a:t>2019/4.</a:t>
                      </a:r>
                      <a:r>
                        <a:rPr lang="tr-TR" sz="1600" b="1" baseline="0" dirty="0" smtClean="0">
                          <a:solidFill>
                            <a:srgbClr val="C00000"/>
                          </a:solidFill>
                          <a:effectLst/>
                        </a:rPr>
                        <a:t> Toplantısı</a:t>
                      </a:r>
                      <a:endParaRPr lang="tr-TR" sz="16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6136657"/>
                  </a:ext>
                </a:extLst>
              </a:tr>
              <a:tr h="866543">
                <a:tc>
                  <a:txBody>
                    <a:bodyPr/>
                    <a:lstStyle/>
                    <a:p>
                      <a:pPr algn="l">
                        <a:lnSpc>
                          <a:spcPct val="107000"/>
                        </a:lnSpc>
                        <a:spcAft>
                          <a:spcPts val="0"/>
                        </a:spcAft>
                      </a:pPr>
                      <a:r>
                        <a:rPr lang="tr-TR" sz="1600" dirty="0" smtClean="0">
                          <a:solidFill>
                            <a:schemeClr val="tx1"/>
                          </a:solidFill>
                          <a:effectLst/>
                        </a:rPr>
                        <a:t>İzleme Dönemi</a:t>
                      </a:r>
                    </a:p>
                    <a:p>
                      <a:pPr algn="l">
                        <a:lnSpc>
                          <a:spcPct val="107000"/>
                        </a:lnSpc>
                        <a:spcAft>
                          <a:spcPts val="0"/>
                        </a:spcAft>
                      </a:pPr>
                      <a:r>
                        <a:rPr lang="tr-TR" sz="1600" dirty="0" smtClean="0">
                          <a:solidFill>
                            <a:schemeClr val="tx1"/>
                          </a:solidFill>
                          <a:effectLst/>
                        </a:rPr>
                        <a:t>(Bir önceki toplantı sonrasında </a:t>
                      </a:r>
                    </a:p>
                    <a:p>
                      <a:pPr algn="l">
                        <a:lnSpc>
                          <a:spcPct val="107000"/>
                        </a:lnSpc>
                        <a:spcAft>
                          <a:spcPts val="0"/>
                        </a:spcAft>
                      </a:pPr>
                      <a:r>
                        <a:rPr lang="tr-TR" sz="1600" dirty="0" smtClean="0">
                          <a:solidFill>
                            <a:schemeClr val="tx1"/>
                          </a:solidFill>
                          <a:effectLst/>
                        </a:rPr>
                        <a:t>yapılan çalışmaların izlendiği dönem)</a:t>
                      </a:r>
                      <a:endParaRPr lang="tr-TR" sz="1600" dirty="0">
                        <a:solidFill>
                          <a:schemeClr val="tx1"/>
                        </a:solidFill>
                        <a:effectLst/>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tr-TR" sz="1600" b="1" dirty="0" smtClean="0">
                          <a:effectLst/>
                        </a:rPr>
                        <a:t>2018/4. Dönemi</a:t>
                      </a:r>
                    </a:p>
                    <a:p>
                      <a:pPr algn="ct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Ekim</a:t>
                      </a:r>
                      <a:r>
                        <a:rPr lang="tr-TR" sz="1600" baseline="0" dirty="0" smtClean="0">
                          <a:effectLst/>
                          <a:latin typeface="Calibri" panose="020F0502020204030204" pitchFamily="34" charset="0"/>
                          <a:ea typeface="Calibri" panose="020F0502020204030204" pitchFamily="34" charset="0"/>
                          <a:cs typeface="Times New Roman" panose="02020603050405020304" pitchFamily="18" charset="0"/>
                        </a:rPr>
                        <a:t>-Kasım-Aralık </a:t>
                      </a:r>
                    </a:p>
                    <a:p>
                      <a:pPr algn="ctr">
                        <a:lnSpc>
                          <a:spcPct val="107000"/>
                        </a:lnSpc>
                        <a:spcAft>
                          <a:spcPts val="0"/>
                        </a:spcAft>
                      </a:pPr>
                      <a:r>
                        <a:rPr lang="tr-TR" sz="1600" baseline="0" dirty="0" smtClean="0">
                          <a:effectLst/>
                          <a:latin typeface="Calibri" panose="020F0502020204030204" pitchFamily="34" charset="0"/>
                          <a:ea typeface="Calibri" panose="020F0502020204030204" pitchFamily="34" charset="0"/>
                          <a:cs typeface="Times New Roman" panose="02020603050405020304" pitchFamily="18" charset="0"/>
                        </a:rPr>
                        <a:t>2018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effectLst/>
                        </a:rPr>
                        <a:t>2019/1. Dönemi</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Ocak-Şubat-Mart </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effectLst/>
                        </a:rPr>
                        <a:t>2019/2. Dönemi</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Nisan-Mayıs-Haziran</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effectLst/>
                        </a:rPr>
                        <a:t>2019/3. Dönemi</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Temmuz-Ağustos-Eylül</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64574324"/>
                  </a:ext>
                </a:extLst>
              </a:tr>
              <a:tr h="866543">
                <a:tc>
                  <a:txBody>
                    <a:bodyPr/>
                    <a:lstStyle/>
                    <a:p>
                      <a:pPr algn="l">
                        <a:lnSpc>
                          <a:spcPct val="107000"/>
                        </a:lnSpc>
                        <a:spcAft>
                          <a:spcPts val="0"/>
                        </a:spcAft>
                      </a:pPr>
                      <a:r>
                        <a:rPr lang="tr-TR" sz="1600" b="1" dirty="0" smtClean="0">
                          <a:solidFill>
                            <a:schemeClr val="tx1"/>
                          </a:solidFill>
                          <a:effectLst/>
                        </a:rPr>
                        <a:t>Dönem Harcaması</a:t>
                      </a:r>
                    </a:p>
                    <a:p>
                      <a:pPr algn="l">
                        <a:lnSpc>
                          <a:spcPct val="107000"/>
                        </a:lnSpc>
                        <a:spcAft>
                          <a:spcPts val="0"/>
                        </a:spcAft>
                      </a:pPr>
                      <a:r>
                        <a:rPr lang="tr-TR" sz="1600" b="1" dirty="0" smtClean="0">
                          <a:solidFill>
                            <a:schemeClr val="tx1"/>
                          </a:solidFill>
                          <a:effectLst/>
                        </a:rPr>
                        <a:t>(Kümülatif, Toplamlı)</a:t>
                      </a:r>
                      <a:endParaRPr lang="tr-TR" sz="1600" b="1" dirty="0">
                        <a:solidFill>
                          <a:schemeClr val="tx1"/>
                        </a:solidFill>
                        <a:effectLst/>
                      </a:endParaRPr>
                    </a:p>
                  </a:txBody>
                  <a:tcPr marL="68580" marR="68580" marT="0"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a:lnSpc>
                          <a:spcPct val="107000"/>
                        </a:lnSpc>
                        <a:spcAft>
                          <a:spcPts val="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1 Ocak – 31 Aralık </a:t>
                      </a:r>
                    </a:p>
                    <a:p>
                      <a:pPr algn="ctr">
                        <a:lnSpc>
                          <a:spcPct val="107000"/>
                        </a:lnSpc>
                        <a:spcAft>
                          <a:spcPts val="0"/>
                        </a:spcAft>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2018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1 Ocak – 31 Mart</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1 Ocak – 30 Haziran</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1 Ocak – 30 Eylül</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smtClean="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3740470519"/>
                  </a:ext>
                </a:extLst>
              </a:tr>
            </a:tbl>
          </a:graphicData>
        </a:graphic>
      </p:graphicFrame>
      <p:sp>
        <p:nvSpPr>
          <p:cNvPr id="4" name="Text Box 5"/>
          <p:cNvSpPr txBox="1">
            <a:spLocks noChangeArrowheads="1"/>
          </p:cNvSpPr>
          <p:nvPr/>
        </p:nvSpPr>
        <p:spPr bwMode="auto">
          <a:xfrm>
            <a:off x="334293" y="1251211"/>
            <a:ext cx="7086299" cy="461665"/>
          </a:xfrm>
          <a:prstGeom prst="rect">
            <a:avLst/>
          </a:prstGeom>
          <a:noFill/>
          <a:ln w="9525" algn="ctr">
            <a:noFill/>
            <a:miter lim="800000"/>
            <a:headEnd/>
            <a:tailEnd/>
          </a:ln>
        </p:spPr>
        <p:txBody>
          <a:bodyPr wrap="none">
            <a:spAutoFit/>
          </a:bodyPr>
          <a:lstStyle/>
          <a:p>
            <a:r>
              <a:rPr lang="tr-TR" sz="2400" b="1" i="1" dirty="0" smtClean="0">
                <a:solidFill>
                  <a:srgbClr val="0000CC"/>
                </a:solidFill>
                <a:latin typeface="Calibri" pitchFamily="34" charset="0"/>
              </a:rPr>
              <a:t>Toplantı Dönemi, İzleme Dönemi ve Dönem Harcaması</a:t>
            </a:r>
            <a:endParaRPr lang="tr-TR" sz="1600" b="1" i="1" dirty="0">
              <a:solidFill>
                <a:srgbClr val="0000CC"/>
              </a:solidFill>
              <a:latin typeface="Calibri" pitchFamily="34" charset="0"/>
            </a:endParaRPr>
          </a:p>
        </p:txBody>
      </p:sp>
      <p:sp>
        <p:nvSpPr>
          <p:cNvPr id="5" name="Text Box 4"/>
          <p:cNvSpPr txBox="1">
            <a:spLocks noChangeArrowheads="1"/>
          </p:cNvSpPr>
          <p:nvPr/>
        </p:nvSpPr>
        <p:spPr bwMode="auto">
          <a:xfrm>
            <a:off x="334293" y="1853414"/>
            <a:ext cx="10972804" cy="707886"/>
          </a:xfrm>
          <a:prstGeom prst="rect">
            <a:avLst/>
          </a:prstGeom>
          <a:noFill/>
          <a:ln w="9525">
            <a:noFill/>
            <a:miter lim="800000"/>
            <a:headEnd/>
            <a:tailEnd/>
          </a:ln>
        </p:spPr>
        <p:txBody>
          <a:bodyPr wrap="square">
            <a:spAutoFit/>
          </a:bodyPr>
          <a:lstStyle/>
          <a:p>
            <a:pPr marL="266700" indent="-266700" algn="just">
              <a:spcBef>
                <a:spcPts val="600"/>
              </a:spcBef>
              <a:spcAft>
                <a:spcPts val="600"/>
              </a:spcAft>
              <a:buClr>
                <a:srgbClr val="A50021"/>
              </a:buClr>
              <a:buBlip>
                <a:blip r:embed="rId2"/>
              </a:buBlip>
            </a:pPr>
            <a:r>
              <a:rPr lang="tr-TR" sz="2000" b="1" dirty="0" smtClean="0">
                <a:ea typeface="Times New Roman" panose="02020603050405020304" pitchFamily="18" charset="0"/>
              </a:rPr>
              <a:t>İl </a:t>
            </a:r>
            <a:r>
              <a:rPr lang="tr-TR" sz="2000" b="1" dirty="0">
                <a:ea typeface="Times New Roman" panose="02020603050405020304" pitchFamily="18" charset="0"/>
              </a:rPr>
              <a:t>Koordinasyon Kurulu toplantıları Ocak, Nisan, Temmuz ve Ekim aylarında olmak üzere yılda 4 defa yapılmaktadır. </a:t>
            </a:r>
            <a:r>
              <a:rPr lang="tr-TR" sz="2000" b="1" dirty="0" smtClean="0"/>
              <a:t> </a:t>
            </a:r>
            <a:endParaRPr lang="tr-TR" sz="2000" b="1" dirty="0"/>
          </a:p>
        </p:txBody>
      </p:sp>
      <p:sp>
        <p:nvSpPr>
          <p:cNvPr id="6"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7" name="Text Box 7"/>
          <p:cNvSpPr txBox="1">
            <a:spLocks noChangeArrowheads="1"/>
          </p:cNvSpPr>
          <p:nvPr/>
        </p:nvSpPr>
        <p:spPr bwMode="auto">
          <a:xfrm>
            <a:off x="107950" y="73600"/>
            <a:ext cx="8135938" cy="579437"/>
          </a:xfrm>
          <a:prstGeom prst="rect">
            <a:avLst/>
          </a:prstGeom>
          <a:noFill/>
          <a:ln w="9525">
            <a:noFill/>
            <a:miter lim="800000"/>
            <a:headEnd/>
            <a:tailEnd/>
          </a:ln>
        </p:spPr>
        <p:txBody>
          <a:bodyPr>
            <a:spAutoFit/>
          </a:bodyPr>
          <a:lstStyle/>
          <a:p>
            <a:r>
              <a:rPr lang="tr-TR" sz="3200" b="1" i="1" dirty="0" smtClean="0">
                <a:solidFill>
                  <a:srgbClr val="A50021"/>
                </a:solidFill>
                <a:latin typeface="Calibri" pitchFamily="34" charset="0"/>
              </a:rPr>
              <a:t>İl Yatırım Takip Sistemi (İLYAS)</a:t>
            </a:r>
            <a:endParaRPr lang="tr-TR" sz="3200" b="1" i="1" dirty="0">
              <a:solidFill>
                <a:srgbClr val="A50021"/>
              </a:solidFill>
              <a:latin typeface="Calibri" pitchFamily="34" charset="0"/>
            </a:endParaRPr>
          </a:p>
        </p:txBody>
      </p:sp>
    </p:spTree>
    <p:extLst>
      <p:ext uri="{BB962C8B-B14F-4D97-AF65-F5344CB8AC3E}">
        <p14:creationId xmlns:p14="http://schemas.microsoft.com/office/powerpoint/2010/main" val="21054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34293" y="857923"/>
            <a:ext cx="3765133" cy="461665"/>
          </a:xfrm>
          <a:prstGeom prst="rect">
            <a:avLst/>
          </a:prstGeom>
          <a:noFill/>
          <a:ln w="9525" algn="ctr">
            <a:noFill/>
            <a:miter lim="800000"/>
            <a:headEnd/>
            <a:tailEnd/>
          </a:ln>
        </p:spPr>
        <p:txBody>
          <a:bodyPr wrap="none">
            <a:spAutoFit/>
          </a:bodyPr>
          <a:lstStyle/>
          <a:p>
            <a:r>
              <a:rPr lang="tr-TR" sz="2400" b="1" i="1" dirty="0" smtClean="0">
                <a:solidFill>
                  <a:srgbClr val="0000CC"/>
                </a:solidFill>
                <a:latin typeface="Calibri" pitchFamily="34" charset="0"/>
              </a:rPr>
              <a:t>Girilmesi Gereken Yatırımlar</a:t>
            </a:r>
            <a:endParaRPr lang="tr-TR" sz="1600" b="1" i="1" dirty="0">
              <a:solidFill>
                <a:srgbClr val="0000CC"/>
              </a:solidFill>
              <a:latin typeface="Calibri" pitchFamily="34" charset="0"/>
            </a:endParaRPr>
          </a:p>
        </p:txBody>
      </p:sp>
      <p:sp>
        <p:nvSpPr>
          <p:cNvPr id="5" name="Text Box 4"/>
          <p:cNvSpPr txBox="1">
            <a:spLocks noChangeArrowheads="1"/>
          </p:cNvSpPr>
          <p:nvPr/>
        </p:nvSpPr>
        <p:spPr bwMode="auto">
          <a:xfrm>
            <a:off x="334293" y="1283142"/>
            <a:ext cx="7728159" cy="2554545"/>
          </a:xfrm>
          <a:prstGeom prst="rect">
            <a:avLst/>
          </a:prstGeom>
          <a:noFill/>
          <a:ln w="9525">
            <a:noFill/>
            <a:miter lim="800000"/>
            <a:headEnd/>
            <a:tailEnd/>
          </a:ln>
        </p:spPr>
        <p:txBody>
          <a:bodyPr wrap="square">
            <a:spAutoFit/>
          </a:bodyPr>
          <a:lstStyle/>
          <a:p>
            <a:pPr marL="266700" indent="-266700" algn="just">
              <a:spcBef>
                <a:spcPts val="600"/>
              </a:spcBef>
              <a:spcAft>
                <a:spcPts val="600"/>
              </a:spcAft>
              <a:buClr>
                <a:srgbClr val="A50021"/>
              </a:buClr>
              <a:buBlip>
                <a:blip r:embed="rId2"/>
              </a:buBlip>
            </a:pPr>
            <a:r>
              <a:rPr lang="tr-TR" sz="2000" b="1" dirty="0" smtClean="0">
                <a:ea typeface="Times New Roman" panose="02020603050405020304" pitchFamily="18" charset="0"/>
              </a:rPr>
              <a:t>Yıl içinde yürütülen yatırımların tamamı sisteme girilecek bunlar;</a:t>
            </a:r>
          </a:p>
          <a:p>
            <a:pPr marL="266700" indent="-266700" algn="just">
              <a:spcBef>
                <a:spcPts val="600"/>
              </a:spcBef>
              <a:spcAft>
                <a:spcPts val="600"/>
              </a:spcAft>
              <a:buClr>
                <a:srgbClr val="A50021"/>
              </a:buClr>
              <a:buBlip>
                <a:blip r:embed="rId2"/>
              </a:buBlip>
            </a:pPr>
            <a:r>
              <a:rPr lang="tr-TR" sz="2000" b="1" dirty="0">
                <a:ea typeface="Times New Roman" panose="02020603050405020304" pitchFamily="18" charset="0"/>
              </a:rPr>
              <a:t>Resmi Gazetede yayımlanan </a:t>
            </a:r>
            <a:r>
              <a:rPr lang="tr-TR" sz="2000" b="1" dirty="0">
                <a:solidFill>
                  <a:srgbClr val="FF0000"/>
                </a:solidFill>
                <a:ea typeface="Times New Roman" panose="02020603050405020304" pitchFamily="18" charset="0"/>
              </a:rPr>
              <a:t>2019 Yılı Yatırım Programı’</a:t>
            </a:r>
            <a:r>
              <a:rPr lang="tr-TR" sz="2000" b="1" dirty="0">
                <a:ea typeface="Times New Roman" panose="02020603050405020304" pitchFamily="18" charset="0"/>
              </a:rPr>
              <a:t>nda yer alan yatırımların tamamı</a:t>
            </a:r>
            <a:r>
              <a:rPr lang="tr-TR" sz="2000" b="1" dirty="0" smtClean="0">
                <a:ea typeface="Times New Roman" panose="02020603050405020304" pitchFamily="18" charset="0"/>
              </a:rPr>
              <a:t>,</a:t>
            </a:r>
          </a:p>
          <a:p>
            <a:pPr marL="266700" indent="-266700" algn="just">
              <a:spcBef>
                <a:spcPts val="600"/>
              </a:spcBef>
              <a:spcAft>
                <a:spcPts val="600"/>
              </a:spcAft>
              <a:buClr>
                <a:srgbClr val="A50021"/>
              </a:buClr>
              <a:buBlip>
                <a:blip r:embed="rId2"/>
              </a:buBlip>
            </a:pPr>
            <a:r>
              <a:rPr lang="tr-TR" sz="2000" b="1" dirty="0" smtClean="0">
                <a:ea typeface="Times New Roman" panose="02020603050405020304" pitchFamily="18" charset="0"/>
              </a:rPr>
              <a:t>Özel bütçe, Mahalli İdareler bütçesi, döner sermaye gelirleri vb. gibi bütçe türünden ödeneği karşılanan;  Bir önceki seneden devam eden, yıl içinde bitirilen, yeni başlayacak olan, yapılması kesinleşen ve proje bedelleri belli olan tüm yatırımlar. </a:t>
            </a:r>
            <a:r>
              <a:rPr lang="tr-TR" sz="2000" b="1" dirty="0" smtClean="0"/>
              <a:t> </a:t>
            </a:r>
          </a:p>
        </p:txBody>
      </p:sp>
      <p:sp>
        <p:nvSpPr>
          <p:cNvPr id="6"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pic>
        <p:nvPicPr>
          <p:cNvPr id="3" name="Resim 2"/>
          <p:cNvPicPr>
            <a:picLocks noChangeAspect="1"/>
          </p:cNvPicPr>
          <p:nvPr/>
        </p:nvPicPr>
        <p:blipFill>
          <a:blip r:embed="rId3"/>
          <a:stretch>
            <a:fillRect/>
          </a:stretch>
        </p:blipFill>
        <p:spPr>
          <a:xfrm>
            <a:off x="8142646" y="1319588"/>
            <a:ext cx="3951031" cy="2231001"/>
          </a:xfrm>
          <a:prstGeom prst="rect">
            <a:avLst/>
          </a:prstGeom>
          <a:ln>
            <a:solidFill>
              <a:schemeClr val="accent1"/>
            </a:solidFill>
          </a:ln>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657" y="3959786"/>
            <a:ext cx="7169681" cy="2175542"/>
          </a:xfrm>
          <a:prstGeom prst="rect">
            <a:avLst/>
          </a:prstGeom>
        </p:spPr>
      </p:pic>
      <p:sp>
        <p:nvSpPr>
          <p:cNvPr id="9" name="Dikdörtgen 8"/>
          <p:cNvSpPr/>
          <p:nvPr/>
        </p:nvSpPr>
        <p:spPr>
          <a:xfrm>
            <a:off x="334293" y="4320969"/>
            <a:ext cx="4609364" cy="1938992"/>
          </a:xfrm>
          <a:prstGeom prst="rect">
            <a:avLst/>
          </a:prstGeom>
        </p:spPr>
        <p:txBody>
          <a:bodyPr wrap="square">
            <a:spAutoFit/>
          </a:bodyPr>
          <a:lstStyle/>
          <a:p>
            <a:pPr marL="266700" indent="-266700" algn="just">
              <a:spcBef>
                <a:spcPts val="600"/>
              </a:spcBef>
              <a:spcAft>
                <a:spcPts val="600"/>
              </a:spcAft>
              <a:buClr>
                <a:srgbClr val="A50021"/>
              </a:buClr>
              <a:buBlip>
                <a:blip r:embed="rId2"/>
              </a:buBlip>
            </a:pPr>
            <a:r>
              <a:rPr lang="tr-TR" sz="2000" b="1" dirty="0" smtClean="0">
                <a:ea typeface="Times New Roman" panose="02020603050405020304" pitchFamily="18" charset="0"/>
              </a:rPr>
              <a:t>Bunların dışında sosyal projeler, geziler, Sokak Hayvanlarının toplatılması, Karla mücadele, Personel giderleri, Kırtasiye giderleri, Mal ve hizmet </a:t>
            </a:r>
            <a:r>
              <a:rPr lang="tr-TR" sz="2000" b="1" dirty="0" smtClean="0">
                <a:ea typeface="Times New Roman" panose="02020603050405020304" pitchFamily="18" charset="0"/>
              </a:rPr>
              <a:t>alımları, Araç kiralamaları </a:t>
            </a:r>
            <a:r>
              <a:rPr lang="tr-TR" sz="2000" b="1" dirty="0" smtClean="0">
                <a:ea typeface="Times New Roman" panose="02020603050405020304" pitchFamily="18" charset="0"/>
              </a:rPr>
              <a:t>vb. harcamalar yazılmayacak. </a:t>
            </a:r>
            <a:endParaRPr lang="tr-TR" sz="2000" b="1" dirty="0"/>
          </a:p>
        </p:txBody>
      </p:sp>
      <p:sp>
        <p:nvSpPr>
          <p:cNvPr id="10" name="Text Box 7"/>
          <p:cNvSpPr txBox="1">
            <a:spLocks noChangeArrowheads="1"/>
          </p:cNvSpPr>
          <p:nvPr/>
        </p:nvSpPr>
        <p:spPr bwMode="auto">
          <a:xfrm>
            <a:off x="107950" y="73600"/>
            <a:ext cx="8135938" cy="579437"/>
          </a:xfrm>
          <a:prstGeom prst="rect">
            <a:avLst/>
          </a:prstGeom>
          <a:noFill/>
          <a:ln w="9525">
            <a:noFill/>
            <a:miter lim="800000"/>
            <a:headEnd/>
            <a:tailEnd/>
          </a:ln>
        </p:spPr>
        <p:txBody>
          <a:bodyPr>
            <a:spAutoFit/>
          </a:bodyPr>
          <a:lstStyle/>
          <a:p>
            <a:r>
              <a:rPr lang="tr-TR" sz="3200" b="1" i="1" dirty="0" smtClean="0">
                <a:solidFill>
                  <a:srgbClr val="A50021"/>
                </a:solidFill>
                <a:latin typeface="Calibri" pitchFamily="34" charset="0"/>
              </a:rPr>
              <a:t>İl Yatırım Takip Sistemi (İLYAS)</a:t>
            </a:r>
            <a:endParaRPr lang="tr-TR" sz="3200" b="1" i="1" dirty="0">
              <a:solidFill>
                <a:srgbClr val="A50021"/>
              </a:solidFill>
              <a:latin typeface="Calibri" pitchFamily="34" charset="0"/>
            </a:endParaRPr>
          </a:p>
        </p:txBody>
      </p:sp>
    </p:spTree>
    <p:extLst>
      <p:ext uri="{BB962C8B-B14F-4D97-AF65-F5344CB8AC3E}">
        <p14:creationId xmlns:p14="http://schemas.microsoft.com/office/powerpoint/2010/main" val="2350477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34293" y="857923"/>
            <a:ext cx="4756623" cy="461665"/>
          </a:xfrm>
          <a:prstGeom prst="rect">
            <a:avLst/>
          </a:prstGeom>
          <a:noFill/>
          <a:ln w="9525" algn="ctr">
            <a:noFill/>
            <a:miter lim="800000"/>
            <a:headEnd/>
            <a:tailEnd/>
          </a:ln>
        </p:spPr>
        <p:txBody>
          <a:bodyPr wrap="none">
            <a:spAutoFit/>
          </a:bodyPr>
          <a:lstStyle/>
          <a:p>
            <a:r>
              <a:rPr lang="tr-TR" sz="2400" b="1" i="1" dirty="0" smtClean="0">
                <a:solidFill>
                  <a:srgbClr val="0000CC"/>
                </a:solidFill>
                <a:latin typeface="Calibri" pitchFamily="34" charset="0"/>
              </a:rPr>
              <a:t>Sisteme Yatırım Bilgilerinin girilmesi</a:t>
            </a:r>
            <a:endParaRPr lang="tr-TR" sz="1600" b="1" i="1" dirty="0">
              <a:solidFill>
                <a:srgbClr val="0000CC"/>
              </a:solidFill>
              <a:latin typeface="Calibri" pitchFamily="34" charset="0"/>
            </a:endParaRPr>
          </a:p>
        </p:txBody>
      </p:sp>
      <p:sp>
        <p:nvSpPr>
          <p:cNvPr id="6"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2" name="Dikdörtgen 1"/>
          <p:cNvSpPr/>
          <p:nvPr/>
        </p:nvSpPr>
        <p:spPr>
          <a:xfrm>
            <a:off x="334292" y="1223787"/>
            <a:ext cx="11621733" cy="1015663"/>
          </a:xfrm>
          <a:prstGeom prst="rect">
            <a:avLst/>
          </a:prstGeom>
        </p:spPr>
        <p:txBody>
          <a:bodyPr wrap="square">
            <a:spAutoFit/>
          </a:bodyPr>
          <a:lstStyle/>
          <a:p>
            <a:r>
              <a:rPr lang="tr-TR" sz="2000" b="1" dirty="0">
                <a:solidFill>
                  <a:srgbClr val="C00000"/>
                </a:solidFill>
              </a:rPr>
              <a:t>1. Giriş</a:t>
            </a:r>
          </a:p>
          <a:p>
            <a:r>
              <a:rPr lang="tr-TR" sz="2000" b="1" dirty="0">
                <a:solidFill>
                  <a:srgbClr val="0563C2"/>
                </a:solidFill>
              </a:rPr>
              <a:t>https://www.e-icisleri.gov.tr/GeneleAcikSayfalar/YatirimTakipSistemi/YTSLogin.aspx</a:t>
            </a:r>
          </a:p>
          <a:p>
            <a:r>
              <a:rPr lang="tr-TR" sz="2000" b="1" dirty="0">
                <a:solidFill>
                  <a:srgbClr val="000000"/>
                </a:solidFill>
              </a:rPr>
              <a:t>adresi kullanılarak, İL YATIRIM TAKİP SİSTEMİ (İLYAS) projesine Dış Kullanıcılar için giriş yapılır.</a:t>
            </a:r>
            <a:endParaRPr lang="tr-TR" sz="2000" b="1"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91" y="2239450"/>
            <a:ext cx="7031222" cy="2607165"/>
          </a:xfrm>
          <a:prstGeom prst="rect">
            <a:avLst/>
          </a:prstGeom>
        </p:spPr>
      </p:pic>
      <p:sp>
        <p:nvSpPr>
          <p:cNvPr id="10" name="Dikdörtgen 9"/>
          <p:cNvSpPr/>
          <p:nvPr/>
        </p:nvSpPr>
        <p:spPr>
          <a:xfrm>
            <a:off x="7374193" y="3330528"/>
            <a:ext cx="4581832" cy="1938992"/>
          </a:xfrm>
          <a:prstGeom prst="rect">
            <a:avLst/>
          </a:prstGeom>
        </p:spPr>
        <p:txBody>
          <a:bodyPr wrap="square">
            <a:spAutoFit/>
          </a:bodyPr>
          <a:lstStyle/>
          <a:p>
            <a:pPr marL="266700" indent="-266700" algn="just">
              <a:spcBef>
                <a:spcPts val="600"/>
              </a:spcBef>
              <a:spcAft>
                <a:spcPts val="600"/>
              </a:spcAft>
              <a:buClr>
                <a:srgbClr val="A50021"/>
              </a:buClr>
              <a:buBlip>
                <a:blip r:embed="rId3"/>
              </a:buBlip>
            </a:pPr>
            <a:r>
              <a:rPr lang="tr-TR" sz="2000" b="1" dirty="0" smtClean="0">
                <a:ea typeface="Times New Roman" panose="02020603050405020304" pitchFamily="18" charset="0"/>
              </a:rPr>
              <a:t>17.05.2019 Tarih ve 3167 sayılı yazımız ile yatırım bilgilerini sisteme girecek personelin görevlendirilmesi istenerek bilgileri talep edilmiş ve sonucunda gelen kullanıcı bilgileri sisteme tanımlanmıştır. </a:t>
            </a:r>
            <a:endParaRPr lang="tr-TR" sz="2000" b="1" dirty="0"/>
          </a:p>
        </p:txBody>
      </p:sp>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92" y="4951959"/>
            <a:ext cx="6997100" cy="1822467"/>
          </a:xfrm>
          <a:prstGeom prst="rect">
            <a:avLst/>
          </a:prstGeom>
        </p:spPr>
      </p:pic>
      <p:sp>
        <p:nvSpPr>
          <p:cNvPr id="8" name="Text Box 7"/>
          <p:cNvSpPr txBox="1">
            <a:spLocks noChangeArrowheads="1"/>
          </p:cNvSpPr>
          <p:nvPr/>
        </p:nvSpPr>
        <p:spPr bwMode="auto">
          <a:xfrm>
            <a:off x="107950" y="73600"/>
            <a:ext cx="8135938" cy="579437"/>
          </a:xfrm>
          <a:prstGeom prst="rect">
            <a:avLst/>
          </a:prstGeom>
          <a:noFill/>
          <a:ln w="9525">
            <a:noFill/>
            <a:miter lim="800000"/>
            <a:headEnd/>
            <a:tailEnd/>
          </a:ln>
        </p:spPr>
        <p:txBody>
          <a:bodyPr>
            <a:spAutoFit/>
          </a:bodyPr>
          <a:lstStyle/>
          <a:p>
            <a:r>
              <a:rPr lang="tr-TR" sz="3200" b="1" i="1" dirty="0" smtClean="0">
                <a:solidFill>
                  <a:srgbClr val="A50021"/>
                </a:solidFill>
                <a:latin typeface="Calibri" pitchFamily="34" charset="0"/>
              </a:rPr>
              <a:t>İl Yatırım Takip Sistemi (İLYAS)</a:t>
            </a:r>
            <a:endParaRPr lang="tr-TR" sz="3200" b="1" i="1" dirty="0">
              <a:solidFill>
                <a:srgbClr val="A50021"/>
              </a:solidFill>
              <a:latin typeface="Calibri" pitchFamily="34" charset="0"/>
            </a:endParaRPr>
          </a:p>
        </p:txBody>
      </p:sp>
    </p:spTree>
    <p:extLst>
      <p:ext uri="{BB962C8B-B14F-4D97-AF65-F5344CB8AC3E}">
        <p14:creationId xmlns:p14="http://schemas.microsoft.com/office/powerpoint/2010/main" val="3318625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34293" y="857923"/>
            <a:ext cx="4756623" cy="461665"/>
          </a:xfrm>
          <a:prstGeom prst="rect">
            <a:avLst/>
          </a:prstGeom>
          <a:noFill/>
          <a:ln w="9525" algn="ctr">
            <a:noFill/>
            <a:miter lim="800000"/>
            <a:headEnd/>
            <a:tailEnd/>
          </a:ln>
        </p:spPr>
        <p:txBody>
          <a:bodyPr wrap="none">
            <a:spAutoFit/>
          </a:bodyPr>
          <a:lstStyle/>
          <a:p>
            <a:r>
              <a:rPr lang="tr-TR" sz="2400" b="1" i="1" dirty="0" smtClean="0">
                <a:solidFill>
                  <a:srgbClr val="0000CC"/>
                </a:solidFill>
                <a:latin typeface="Calibri" pitchFamily="34" charset="0"/>
              </a:rPr>
              <a:t>Sisteme Yatırım Bilgilerinin girilmesi</a:t>
            </a:r>
            <a:endParaRPr lang="tr-TR" sz="1600" b="1" i="1" dirty="0">
              <a:solidFill>
                <a:srgbClr val="0000CC"/>
              </a:solidFill>
              <a:latin typeface="Calibri" pitchFamily="34" charset="0"/>
            </a:endParaRPr>
          </a:p>
        </p:txBody>
      </p:sp>
      <p:sp>
        <p:nvSpPr>
          <p:cNvPr id="6"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2" name="Dikdörtgen 1"/>
          <p:cNvSpPr/>
          <p:nvPr/>
        </p:nvSpPr>
        <p:spPr>
          <a:xfrm>
            <a:off x="334292" y="1223787"/>
            <a:ext cx="11621733" cy="400110"/>
          </a:xfrm>
          <a:prstGeom prst="rect">
            <a:avLst/>
          </a:prstGeom>
        </p:spPr>
        <p:txBody>
          <a:bodyPr wrap="square">
            <a:spAutoFit/>
          </a:bodyPr>
          <a:lstStyle/>
          <a:p>
            <a:r>
              <a:rPr lang="tr-TR" sz="2000" b="1" dirty="0" smtClean="0">
                <a:solidFill>
                  <a:srgbClr val="C00000"/>
                </a:solidFill>
              </a:rPr>
              <a:t>2. Yatırım Takip Sistemi Ana Sayfa</a:t>
            </a:r>
            <a:endParaRPr lang="tr-TR" sz="2000" b="1" dirty="0">
              <a:solidFill>
                <a:srgbClr val="C00000"/>
              </a:solidFill>
            </a:endParaRPr>
          </a:p>
        </p:txBody>
      </p:sp>
      <p:sp>
        <p:nvSpPr>
          <p:cNvPr id="10" name="Dikdörtgen 9"/>
          <p:cNvSpPr/>
          <p:nvPr/>
        </p:nvSpPr>
        <p:spPr>
          <a:xfrm>
            <a:off x="334292" y="5751585"/>
            <a:ext cx="10953140" cy="707886"/>
          </a:xfrm>
          <a:prstGeom prst="rect">
            <a:avLst/>
          </a:prstGeom>
        </p:spPr>
        <p:txBody>
          <a:bodyPr wrap="square">
            <a:spAutoFit/>
          </a:bodyPr>
          <a:lstStyle/>
          <a:p>
            <a:pPr marL="266700" indent="-266700" algn="just">
              <a:spcBef>
                <a:spcPts val="600"/>
              </a:spcBef>
              <a:spcAft>
                <a:spcPts val="600"/>
              </a:spcAft>
              <a:buClr>
                <a:srgbClr val="A50021"/>
              </a:buClr>
              <a:buBlip>
                <a:blip r:embed="rId2"/>
              </a:buBlip>
            </a:pPr>
            <a:r>
              <a:rPr lang="tr-TR" sz="2000" b="1" dirty="0" smtClean="0">
                <a:ea typeface="Times New Roman" panose="02020603050405020304" pitchFamily="18" charset="0"/>
              </a:rPr>
              <a:t>Yatırım Takip Sistemi ana sayfasında Yatırım Kayıt İşlemleri ve Yatırım Arama İşlemleri olmak üzere 2 menü açılmaktadır. </a:t>
            </a:r>
            <a:endParaRPr lang="tr-TR" sz="2000" b="1"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93" y="1648641"/>
            <a:ext cx="6473811" cy="2559565"/>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686" y="795908"/>
            <a:ext cx="5024580" cy="4955677"/>
          </a:xfrm>
          <a:prstGeom prst="rect">
            <a:avLst/>
          </a:prstGeom>
          <a:ln>
            <a:noFill/>
          </a:ln>
          <a:effectLst>
            <a:outerShdw blurRad="292100" dist="139700" dir="2700000" algn="tl" rotWithShape="0">
              <a:srgbClr val="333333">
                <a:alpha val="65000"/>
              </a:srgbClr>
            </a:outerShdw>
          </a:effectLst>
        </p:spPr>
      </p:pic>
      <p:sp>
        <p:nvSpPr>
          <p:cNvPr id="8" name="Text Box 7"/>
          <p:cNvSpPr txBox="1">
            <a:spLocks noChangeArrowheads="1"/>
          </p:cNvSpPr>
          <p:nvPr/>
        </p:nvSpPr>
        <p:spPr bwMode="auto">
          <a:xfrm>
            <a:off x="107950" y="73600"/>
            <a:ext cx="8135938" cy="579437"/>
          </a:xfrm>
          <a:prstGeom prst="rect">
            <a:avLst/>
          </a:prstGeom>
          <a:noFill/>
          <a:ln w="9525">
            <a:noFill/>
            <a:miter lim="800000"/>
            <a:headEnd/>
            <a:tailEnd/>
          </a:ln>
        </p:spPr>
        <p:txBody>
          <a:bodyPr>
            <a:spAutoFit/>
          </a:bodyPr>
          <a:lstStyle/>
          <a:p>
            <a:r>
              <a:rPr lang="tr-TR" sz="3200" b="1" i="1" dirty="0" smtClean="0">
                <a:solidFill>
                  <a:srgbClr val="A50021"/>
                </a:solidFill>
                <a:latin typeface="Calibri" pitchFamily="34" charset="0"/>
              </a:rPr>
              <a:t>İl Yatırım Takip Sistemi (İLYAS)</a:t>
            </a:r>
            <a:endParaRPr lang="tr-TR" sz="3200" b="1" i="1" dirty="0">
              <a:solidFill>
                <a:srgbClr val="A50021"/>
              </a:solidFill>
              <a:latin typeface="Calibri" pitchFamily="34" charset="0"/>
            </a:endParaRPr>
          </a:p>
        </p:txBody>
      </p:sp>
      <p:sp>
        <p:nvSpPr>
          <p:cNvPr id="7" name="Sağ Ok 6"/>
          <p:cNvSpPr/>
          <p:nvPr/>
        </p:nvSpPr>
        <p:spPr>
          <a:xfrm>
            <a:off x="5672844" y="3433314"/>
            <a:ext cx="1074877" cy="25879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09931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919"/>
            <a:ext cx="12192000" cy="4282100"/>
          </a:xfrm>
          <a:prstGeom prst="rect">
            <a:avLst/>
          </a:prstGeom>
        </p:spPr>
      </p:pic>
      <p:sp>
        <p:nvSpPr>
          <p:cNvPr id="5" name="Dikdörtgen 4"/>
          <p:cNvSpPr/>
          <p:nvPr/>
        </p:nvSpPr>
        <p:spPr>
          <a:xfrm>
            <a:off x="1284506" y="2558231"/>
            <a:ext cx="5239386" cy="461665"/>
          </a:xfrm>
          <a:prstGeom prst="rect">
            <a:avLst/>
          </a:prstGeom>
        </p:spPr>
        <p:txBody>
          <a:bodyPr wrap="square">
            <a:spAutoFit/>
          </a:bodyPr>
          <a:lstStyle/>
          <a:p>
            <a:r>
              <a:rPr lang="tr-TR" sz="1200" dirty="0">
                <a:solidFill>
                  <a:srgbClr val="FF0000"/>
                </a:solidFill>
                <a:latin typeface="CIDFont+F1"/>
              </a:rPr>
              <a:t>Bu ekranlarda kırmızı ile belirtilen alanlar doldurulmak zorundadır. Bu alanlar boş </a:t>
            </a:r>
            <a:r>
              <a:rPr lang="tr-TR" sz="1200" dirty="0" smtClean="0">
                <a:solidFill>
                  <a:srgbClr val="FF0000"/>
                </a:solidFill>
                <a:latin typeface="CIDFont+F1"/>
              </a:rPr>
              <a:t>geçildiğinde sistem </a:t>
            </a:r>
            <a:r>
              <a:rPr lang="tr-TR" sz="1200" dirty="0">
                <a:solidFill>
                  <a:srgbClr val="FF0000"/>
                </a:solidFill>
                <a:latin typeface="CIDFont+F1"/>
              </a:rPr>
              <a:t>kullanıcıyı otomatik olarak uyarır.</a:t>
            </a:r>
            <a:endParaRPr lang="tr-TR" sz="1200" dirty="0">
              <a:solidFill>
                <a:srgbClr val="FF0000"/>
              </a:solidFill>
            </a:endParaRPr>
          </a:p>
        </p:txBody>
      </p:sp>
      <p:sp>
        <p:nvSpPr>
          <p:cNvPr id="6" name="Text Box 5"/>
          <p:cNvSpPr txBox="1">
            <a:spLocks noChangeArrowheads="1"/>
          </p:cNvSpPr>
          <p:nvPr/>
        </p:nvSpPr>
        <p:spPr bwMode="auto">
          <a:xfrm>
            <a:off x="334293" y="676773"/>
            <a:ext cx="7388882" cy="461665"/>
          </a:xfrm>
          <a:prstGeom prst="rect">
            <a:avLst/>
          </a:prstGeom>
          <a:noFill/>
          <a:ln w="9525" algn="ctr">
            <a:noFill/>
            <a:miter lim="800000"/>
            <a:headEnd/>
            <a:tailEnd/>
          </a:ln>
        </p:spPr>
        <p:txBody>
          <a:bodyPr wrap="none">
            <a:spAutoFit/>
          </a:bodyPr>
          <a:lstStyle/>
          <a:p>
            <a:r>
              <a:rPr lang="tr-TR" sz="2400" b="1" i="1" dirty="0" smtClean="0">
                <a:solidFill>
                  <a:srgbClr val="0000CC"/>
                </a:solidFill>
                <a:latin typeface="Calibri" pitchFamily="34" charset="0"/>
              </a:rPr>
              <a:t>Sisteme Yatırım Bilgilerinin girilmesi – Proje Künye Bilgisi</a:t>
            </a:r>
            <a:endParaRPr lang="tr-TR" sz="1600" b="1" i="1" dirty="0">
              <a:solidFill>
                <a:srgbClr val="0000CC"/>
              </a:solidFill>
              <a:latin typeface="Calibri" pitchFamily="34" charset="0"/>
            </a:endParaRPr>
          </a:p>
        </p:txBody>
      </p:sp>
      <p:sp>
        <p:nvSpPr>
          <p:cNvPr id="9" name="Text Box 7"/>
          <p:cNvSpPr txBox="1">
            <a:spLocks noChangeArrowheads="1"/>
          </p:cNvSpPr>
          <p:nvPr/>
        </p:nvSpPr>
        <p:spPr bwMode="auto">
          <a:xfrm>
            <a:off x="107949" y="73600"/>
            <a:ext cx="10226495" cy="584775"/>
          </a:xfrm>
          <a:prstGeom prst="rect">
            <a:avLst/>
          </a:prstGeom>
          <a:noFill/>
          <a:ln w="9525">
            <a:noFill/>
            <a:miter lim="800000"/>
            <a:headEnd/>
            <a:tailEnd/>
          </a:ln>
        </p:spPr>
        <p:txBody>
          <a:bodyPr wrap="square">
            <a:spAutoFit/>
          </a:bodyPr>
          <a:lstStyle/>
          <a:p>
            <a:r>
              <a:rPr lang="tr-TR" sz="3200" b="1" i="1" dirty="0" smtClean="0">
                <a:solidFill>
                  <a:srgbClr val="A50021"/>
                </a:solidFill>
                <a:latin typeface="Calibri" pitchFamily="34" charset="0"/>
              </a:rPr>
              <a:t>İl Yatırım Takip Sistemi (İLYAS) - Yatırım Kayıt İşlemleri</a:t>
            </a:r>
            <a:endParaRPr lang="tr-TR" sz="3200" b="1" i="1" dirty="0">
              <a:solidFill>
                <a:srgbClr val="A50021"/>
              </a:solidFill>
              <a:latin typeface="Calibri" pitchFamily="34" charset="0"/>
            </a:endParaRPr>
          </a:p>
        </p:txBody>
      </p:sp>
      <p:sp>
        <p:nvSpPr>
          <p:cNvPr id="2" name="Dikdörtgen 1"/>
          <p:cNvSpPr/>
          <p:nvPr/>
        </p:nvSpPr>
        <p:spPr>
          <a:xfrm>
            <a:off x="0" y="5347012"/>
            <a:ext cx="12128740" cy="1477328"/>
          </a:xfrm>
          <a:prstGeom prst="rect">
            <a:avLst/>
          </a:prstGeom>
          <a:effectLst>
            <a:glow rad="63500">
              <a:schemeClr val="accent2">
                <a:satMod val="175000"/>
                <a:alpha val="40000"/>
              </a:schemeClr>
            </a:glow>
          </a:effectLst>
        </p:spPr>
        <p:txBody>
          <a:bodyPr wrap="square">
            <a:spAutoFit/>
          </a:bodyPr>
          <a:lstStyle/>
          <a:p>
            <a:pPr algn="just"/>
            <a:r>
              <a:rPr lang="tr-TR" sz="15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Biten projeler için aktif pasif ayrımı </a:t>
            </a:r>
            <a:r>
              <a:rPr lang="tr-TR" sz="15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yapılması:</a:t>
            </a:r>
            <a:r>
              <a:rPr lang="tr-TR" sz="15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Proje </a:t>
            </a:r>
            <a:r>
              <a:rPr lang="tr-TR" sz="15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bitmiş ve dönemsel izlemesi sona </a:t>
            </a:r>
            <a:r>
              <a:rPr lang="tr-TR" sz="15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ermişse, bir sonraki sene gözükmesi istenmeyen, takibi yapılmayan projelerin </a:t>
            </a:r>
            <a:r>
              <a:rPr lang="tr-TR" sz="15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bitti/pasif</a:t>
            </a:r>
            <a:r>
              <a:rPr lang="tr-TR" sz="15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kutuları işaretlenmelidir. </a:t>
            </a:r>
            <a:endParaRPr lang="tr-TR" sz="15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15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Proje </a:t>
            </a:r>
            <a:r>
              <a:rPr lang="tr-TR" sz="15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bitmiş fakat dönemsel izlemesi devam ediyorsa </a:t>
            </a:r>
            <a:r>
              <a:rPr lang="tr-TR" sz="15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bir sonraki senede gözükmesi isteniyorsa bitti/aktif </a:t>
            </a:r>
            <a:r>
              <a:rPr lang="tr-TR" sz="15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seçilmelidir. E-içişleri sisteminde arama yaparken bu projeler biten projeleri göster butonu tıklanarak aranacaktır. </a:t>
            </a:r>
          </a:p>
          <a:p>
            <a:pPr algn="just"/>
            <a:r>
              <a:rPr lang="tr-TR" sz="1500" dirty="0">
                <a:solidFill>
                  <a:srgbClr val="00B050"/>
                </a:solidFill>
                <a:latin typeface="Calibri" panose="020F0502020204030204" pitchFamily="34" charset="0"/>
                <a:ea typeface="Calibri" panose="020F0502020204030204" pitchFamily="34" charset="0"/>
                <a:cs typeface="Times New Roman" panose="02020603050405020304" pitchFamily="18" charset="0"/>
              </a:rPr>
              <a:t>Raporlamada ise bitti/pasif olarak işaretlenen yatırımlar toplam proje tutarı yılı ödeneği gibi kalemler rapor toplamını etkilememektedir. Bitti/aktif olarak işaretlenen projelerin tutarları rapor toplamına yansımaktadır.</a:t>
            </a:r>
          </a:p>
        </p:txBody>
      </p:sp>
      <p:sp>
        <p:nvSpPr>
          <p:cNvPr id="10" name="Yuvarlatılmış Dikdörtgen 9"/>
          <p:cNvSpPr/>
          <p:nvPr/>
        </p:nvSpPr>
        <p:spPr>
          <a:xfrm>
            <a:off x="3144526" y="4439689"/>
            <a:ext cx="829597" cy="17627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1913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6280"/>
            <a:ext cx="12192000" cy="4910487"/>
          </a:xfrm>
          <a:prstGeom prst="rect">
            <a:avLst/>
          </a:prstGeom>
        </p:spPr>
      </p:pic>
      <p:sp>
        <p:nvSpPr>
          <p:cNvPr id="3" name="Sağ Ok 2"/>
          <p:cNvSpPr/>
          <p:nvPr/>
        </p:nvSpPr>
        <p:spPr>
          <a:xfrm>
            <a:off x="8108830" y="3605841"/>
            <a:ext cx="388189" cy="13802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8574657" y="3752491"/>
            <a:ext cx="1906437" cy="284672"/>
          </a:xfrm>
          <a:prstGeom prst="roundRect">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
        <p:nvSpPr>
          <p:cNvPr id="6"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8" name="Text Box 5"/>
          <p:cNvSpPr txBox="1">
            <a:spLocks noChangeArrowheads="1"/>
          </p:cNvSpPr>
          <p:nvPr/>
        </p:nvSpPr>
        <p:spPr bwMode="auto">
          <a:xfrm>
            <a:off x="127263" y="694029"/>
            <a:ext cx="2135008" cy="400110"/>
          </a:xfrm>
          <a:prstGeom prst="rect">
            <a:avLst/>
          </a:prstGeom>
          <a:noFill/>
          <a:ln w="9525" algn="ctr">
            <a:noFill/>
            <a:miter lim="800000"/>
            <a:headEnd/>
            <a:tailEnd/>
          </a:ln>
        </p:spPr>
        <p:txBody>
          <a:bodyPr wrap="none">
            <a:spAutoFit/>
          </a:bodyPr>
          <a:lstStyle/>
          <a:p>
            <a:r>
              <a:rPr lang="tr-TR" sz="2000" b="1" i="1" dirty="0" smtClean="0">
                <a:solidFill>
                  <a:srgbClr val="0000CC"/>
                </a:solidFill>
                <a:latin typeface="Calibri" pitchFamily="34" charset="0"/>
              </a:rPr>
              <a:t>Proje Künye Bilgisi</a:t>
            </a:r>
            <a:endParaRPr lang="tr-TR" sz="2000" b="1" i="1" dirty="0">
              <a:solidFill>
                <a:srgbClr val="0000CC"/>
              </a:solidFill>
              <a:latin typeface="Calibri" pitchFamily="34" charset="0"/>
            </a:endParaRPr>
          </a:p>
        </p:txBody>
      </p:sp>
      <p:sp>
        <p:nvSpPr>
          <p:cNvPr id="9" name="Text Box 7"/>
          <p:cNvSpPr txBox="1">
            <a:spLocks noChangeArrowheads="1"/>
          </p:cNvSpPr>
          <p:nvPr/>
        </p:nvSpPr>
        <p:spPr bwMode="auto">
          <a:xfrm>
            <a:off x="107949" y="73600"/>
            <a:ext cx="10226495" cy="584775"/>
          </a:xfrm>
          <a:prstGeom prst="rect">
            <a:avLst/>
          </a:prstGeom>
          <a:noFill/>
          <a:ln w="9525">
            <a:noFill/>
            <a:miter lim="800000"/>
            <a:headEnd/>
            <a:tailEnd/>
          </a:ln>
        </p:spPr>
        <p:txBody>
          <a:bodyPr wrap="square">
            <a:spAutoFit/>
          </a:bodyPr>
          <a:lstStyle/>
          <a:p>
            <a:r>
              <a:rPr lang="tr-TR" sz="3200" b="1" i="1" dirty="0" smtClean="0">
                <a:solidFill>
                  <a:srgbClr val="A50021"/>
                </a:solidFill>
                <a:latin typeface="Calibri" pitchFamily="34" charset="0"/>
              </a:rPr>
              <a:t>İl Yatırım Takip Sistemi (İLYAS) - Yatırım Kayıt İşlemleri</a:t>
            </a:r>
            <a:endParaRPr lang="tr-TR" sz="3200" b="1" i="1" dirty="0">
              <a:solidFill>
                <a:srgbClr val="A50021"/>
              </a:solidFill>
              <a:latin typeface="Calibri" pitchFamily="34" charset="0"/>
            </a:endParaRPr>
          </a:p>
        </p:txBody>
      </p:sp>
      <p:sp>
        <p:nvSpPr>
          <p:cNvPr id="11" name="Yuvarlatılmış Dikdörtgen 10"/>
          <p:cNvSpPr/>
          <p:nvPr/>
        </p:nvSpPr>
        <p:spPr>
          <a:xfrm>
            <a:off x="3196284" y="5121176"/>
            <a:ext cx="829597" cy="17627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69312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008"/>
            <a:ext cx="12192000" cy="4983496"/>
          </a:xfrm>
          <a:prstGeom prst="rect">
            <a:avLst/>
          </a:prstGeom>
        </p:spPr>
      </p:pic>
      <p:sp>
        <p:nvSpPr>
          <p:cNvPr id="3"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4" name="Text Box 7"/>
          <p:cNvSpPr txBox="1">
            <a:spLocks noChangeArrowheads="1"/>
          </p:cNvSpPr>
          <p:nvPr/>
        </p:nvSpPr>
        <p:spPr bwMode="auto">
          <a:xfrm>
            <a:off x="107949" y="73600"/>
            <a:ext cx="10226495" cy="584775"/>
          </a:xfrm>
          <a:prstGeom prst="rect">
            <a:avLst/>
          </a:prstGeom>
          <a:noFill/>
          <a:ln w="9525">
            <a:noFill/>
            <a:miter lim="800000"/>
            <a:headEnd/>
            <a:tailEnd/>
          </a:ln>
        </p:spPr>
        <p:txBody>
          <a:bodyPr wrap="square">
            <a:spAutoFit/>
          </a:bodyPr>
          <a:lstStyle/>
          <a:p>
            <a:r>
              <a:rPr lang="tr-TR" sz="3200" b="1" i="1" dirty="0" smtClean="0">
                <a:solidFill>
                  <a:srgbClr val="A50021"/>
                </a:solidFill>
                <a:latin typeface="Calibri" pitchFamily="34" charset="0"/>
              </a:rPr>
              <a:t>İl Yatırım Takip Sistemi (İLYAS) - Yatırım Kayıt İşlemleri</a:t>
            </a:r>
            <a:endParaRPr lang="tr-TR" sz="3200" b="1" i="1" dirty="0">
              <a:solidFill>
                <a:srgbClr val="A50021"/>
              </a:solidFill>
              <a:latin typeface="Calibri" pitchFamily="34" charset="0"/>
            </a:endParaRPr>
          </a:p>
        </p:txBody>
      </p:sp>
      <p:sp>
        <p:nvSpPr>
          <p:cNvPr id="6" name="Yuvarlatılmış Dikdörtgen 5"/>
          <p:cNvSpPr/>
          <p:nvPr/>
        </p:nvSpPr>
        <p:spPr>
          <a:xfrm>
            <a:off x="3140015" y="1716657"/>
            <a:ext cx="3459193" cy="1897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3214773" y="1920813"/>
            <a:ext cx="572219" cy="1493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3140015" y="3239219"/>
            <a:ext cx="1768415" cy="2199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827" y="6030459"/>
            <a:ext cx="7694762" cy="526553"/>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828" y="6557013"/>
            <a:ext cx="7694762" cy="234652"/>
          </a:xfrm>
          <a:prstGeom prst="rect">
            <a:avLst/>
          </a:prstGeom>
        </p:spPr>
      </p:pic>
      <p:sp>
        <p:nvSpPr>
          <p:cNvPr id="13" name="Text Box 5"/>
          <p:cNvSpPr txBox="1">
            <a:spLocks noChangeArrowheads="1"/>
          </p:cNvSpPr>
          <p:nvPr/>
        </p:nvSpPr>
        <p:spPr bwMode="auto">
          <a:xfrm>
            <a:off x="127263" y="694029"/>
            <a:ext cx="2135008" cy="400110"/>
          </a:xfrm>
          <a:prstGeom prst="rect">
            <a:avLst/>
          </a:prstGeom>
          <a:noFill/>
          <a:ln w="9525" algn="ctr">
            <a:noFill/>
            <a:miter lim="800000"/>
            <a:headEnd/>
            <a:tailEnd/>
          </a:ln>
        </p:spPr>
        <p:txBody>
          <a:bodyPr wrap="none">
            <a:spAutoFit/>
          </a:bodyPr>
          <a:lstStyle/>
          <a:p>
            <a:r>
              <a:rPr lang="tr-TR" sz="2000" b="1" i="1" dirty="0" smtClean="0">
                <a:solidFill>
                  <a:srgbClr val="0000CC"/>
                </a:solidFill>
                <a:latin typeface="Calibri" pitchFamily="34" charset="0"/>
              </a:rPr>
              <a:t>Proje Künye Bilgisi</a:t>
            </a:r>
            <a:endParaRPr lang="tr-TR" sz="2000" b="1" i="1" dirty="0">
              <a:solidFill>
                <a:srgbClr val="0000CC"/>
              </a:solidFill>
              <a:latin typeface="Calibri" pitchFamily="34" charset="0"/>
            </a:endParaRPr>
          </a:p>
        </p:txBody>
      </p:sp>
    </p:spTree>
    <p:extLst>
      <p:ext uri="{BB962C8B-B14F-4D97-AF65-F5344CB8AC3E}">
        <p14:creationId xmlns:p14="http://schemas.microsoft.com/office/powerpoint/2010/main" val="38338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flipV="1">
            <a:off x="3" y="737419"/>
            <a:ext cx="12191997" cy="0"/>
          </a:xfrm>
          <a:prstGeom prst="line">
            <a:avLst/>
          </a:prstGeom>
          <a:noFill/>
          <a:ln w="57150">
            <a:solidFill>
              <a:srgbClr val="A50021"/>
            </a:solidFill>
            <a:round/>
            <a:headEnd/>
            <a:tailEnd/>
          </a:ln>
        </p:spPr>
        <p:txBody>
          <a:bodyPr wrap="none" anchor="ctr"/>
          <a:lstStyle/>
          <a:p>
            <a:endParaRPr lang="tr-TR"/>
          </a:p>
        </p:txBody>
      </p:sp>
      <p:sp>
        <p:nvSpPr>
          <p:cNvPr id="4" name="Text Box 7"/>
          <p:cNvSpPr txBox="1">
            <a:spLocks noChangeArrowheads="1"/>
          </p:cNvSpPr>
          <p:nvPr/>
        </p:nvSpPr>
        <p:spPr bwMode="auto">
          <a:xfrm>
            <a:off x="107949" y="73600"/>
            <a:ext cx="10226495" cy="584775"/>
          </a:xfrm>
          <a:prstGeom prst="rect">
            <a:avLst/>
          </a:prstGeom>
          <a:noFill/>
          <a:ln w="9525">
            <a:noFill/>
            <a:miter lim="800000"/>
            <a:headEnd/>
            <a:tailEnd/>
          </a:ln>
        </p:spPr>
        <p:txBody>
          <a:bodyPr wrap="square">
            <a:spAutoFit/>
          </a:bodyPr>
          <a:lstStyle/>
          <a:p>
            <a:r>
              <a:rPr lang="tr-TR" sz="3200" b="1" i="1" dirty="0" smtClean="0">
                <a:solidFill>
                  <a:srgbClr val="A50021"/>
                </a:solidFill>
                <a:latin typeface="Calibri" pitchFamily="34" charset="0"/>
              </a:rPr>
              <a:t>İl Yatırım Takip Sistemi (İLYAS) - Yatırım Kayıt İşlemleri</a:t>
            </a:r>
            <a:endParaRPr lang="tr-TR" sz="3200" b="1" i="1" dirty="0">
              <a:solidFill>
                <a:srgbClr val="A50021"/>
              </a:solidFill>
              <a:latin typeface="Calibri" pitchFamily="34" charset="0"/>
            </a:endParaRPr>
          </a:p>
        </p:txBody>
      </p:sp>
      <p:grpSp>
        <p:nvGrpSpPr>
          <p:cNvPr id="7" name="Grup 6"/>
          <p:cNvGrpSpPr/>
          <p:nvPr/>
        </p:nvGrpSpPr>
        <p:grpSpPr>
          <a:xfrm>
            <a:off x="334292" y="2284551"/>
            <a:ext cx="11351360" cy="1088371"/>
            <a:chOff x="334292" y="2189663"/>
            <a:chExt cx="11351360" cy="1088371"/>
          </a:xfrm>
        </p:grpSpPr>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94" y="2931874"/>
              <a:ext cx="11351358" cy="346160"/>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92" y="2189663"/>
              <a:ext cx="11351357" cy="776774"/>
            </a:xfrm>
            <a:prstGeom prst="rect">
              <a:avLst/>
            </a:prstGeom>
          </p:spPr>
        </p:pic>
      </p:grpSp>
      <p:sp>
        <p:nvSpPr>
          <p:cNvPr id="5" name="Dikdörtgen 4"/>
          <p:cNvSpPr/>
          <p:nvPr/>
        </p:nvSpPr>
        <p:spPr>
          <a:xfrm>
            <a:off x="6136109" y="4127996"/>
            <a:ext cx="5755919" cy="2387448"/>
          </a:xfrm>
          <a:prstGeom prst="rect">
            <a:avLst/>
          </a:prstGeom>
        </p:spPr>
        <p:txBody>
          <a:bodyPr wrap="square">
            <a:spAutoFit/>
          </a:bodyPr>
          <a:lstStyle/>
          <a:p>
            <a:pPr algn="just">
              <a:lnSpc>
                <a:spcPct val="107000"/>
              </a:lnSpc>
              <a:spcBef>
                <a:spcPts val="600"/>
              </a:spcBef>
              <a:spcAft>
                <a:spcPts val="600"/>
              </a:spcAft>
            </a:pPr>
            <a:r>
              <a:rPr lang="tr-TR" b="1" u="sng" dirty="0" smtClean="0">
                <a:latin typeface="Calibri" panose="020F0502020204030204" pitchFamily="34" charset="0"/>
                <a:ea typeface="Calibri" panose="020F0502020204030204" pitchFamily="34" charset="0"/>
                <a:cs typeface="Calibri" panose="020F0502020204030204" pitchFamily="34" charset="0"/>
              </a:rPr>
              <a:t>PROJE </a:t>
            </a:r>
            <a:r>
              <a:rPr lang="tr-TR" b="1" u="sng" dirty="0">
                <a:latin typeface="Calibri" panose="020F0502020204030204" pitchFamily="34" charset="0"/>
                <a:ea typeface="Calibri" panose="020F0502020204030204" pitchFamily="34" charset="0"/>
                <a:cs typeface="Calibri" panose="020F0502020204030204" pitchFamily="34" charset="0"/>
              </a:rPr>
              <a:t>NO:</a:t>
            </a:r>
            <a:r>
              <a:rPr lang="tr-TR" dirty="0">
                <a:latin typeface="Calibri" panose="020F0502020204030204" pitchFamily="34" charset="0"/>
                <a:ea typeface="Calibri" panose="020F0502020204030204" pitchFamily="34" charset="0"/>
                <a:cs typeface="Calibri" panose="020F0502020204030204" pitchFamily="34" charset="0"/>
              </a:rPr>
              <a:t> Yatırım programında yer alan işlere verilen işin başlama tarihini ve sektörü ifade eden bir kodlandırma ifadesidir.</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tr-TR"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ÖRNEK :</a:t>
            </a:r>
            <a:r>
              <a:rPr lang="tr-TR" sz="1200" dirty="0">
                <a:latin typeface="Calibri" panose="020F0502020204030204" pitchFamily="34" charset="0"/>
                <a:ea typeface="Calibri" panose="020F0502020204030204" pitchFamily="34" charset="0"/>
                <a:cs typeface="Calibri" panose="020F0502020204030204" pitchFamily="34" charset="0"/>
              </a:rPr>
              <a:t>	</a:t>
            </a:r>
            <a:r>
              <a:rPr lang="tr-TR" sz="12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1997</a:t>
            </a:r>
            <a:r>
              <a:rPr lang="tr-TR" sz="12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E</a:t>
            </a:r>
            <a:r>
              <a:rPr lang="tr-TR" sz="1200" b="1" dirty="0"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040350</a:t>
            </a:r>
            <a:r>
              <a:rPr lang="tr-TR" sz="1200" dirty="0" smtClean="0">
                <a:latin typeface="Calibri" panose="020F0502020204030204" pitchFamily="34" charset="0"/>
                <a:ea typeface="Calibri" panose="020F0502020204030204" pitchFamily="34" charset="0"/>
                <a:cs typeface="Calibri" panose="020F0502020204030204" pitchFamily="34" charset="0"/>
              </a:rPr>
              <a:t> veya 2005K012200</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07000"/>
              </a:lnSpc>
              <a:spcBef>
                <a:spcPts val="600"/>
              </a:spcBef>
              <a:spcAft>
                <a:spcPts val="600"/>
              </a:spcAft>
            </a:pPr>
            <a:r>
              <a:rPr lang="tr-TR" sz="12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1997</a:t>
            </a:r>
            <a:r>
              <a:rPr lang="tr-TR" sz="1200" dirty="0" smtClean="0">
                <a:latin typeface="Calibri" panose="020F0502020204030204" pitchFamily="34" charset="0"/>
                <a:ea typeface="Calibri" panose="020F0502020204030204" pitchFamily="34" charset="0"/>
                <a:cs typeface="Calibri" panose="020F0502020204030204" pitchFamily="34" charset="0"/>
              </a:rPr>
              <a:t> :</a:t>
            </a:r>
            <a:r>
              <a:rPr lang="tr-TR" sz="1200" dirty="0" smtClean="0">
                <a:solidFill>
                  <a:srgbClr val="C00000"/>
                </a:solidFill>
                <a:latin typeface="Calibri" panose="020F0502020204030204" pitchFamily="34" charset="0"/>
                <a:ea typeface="Calibri" panose="020F0502020204030204" pitchFamily="34" charset="0"/>
                <a:cs typeface="Calibri" panose="020F0502020204030204" pitchFamily="34" charset="0"/>
              </a:rPr>
              <a:t>İşin </a:t>
            </a:r>
            <a:r>
              <a:rPr lang="tr-TR" sz="1200" dirty="0">
                <a:solidFill>
                  <a:srgbClr val="C00000"/>
                </a:solidFill>
                <a:latin typeface="Calibri" panose="020F0502020204030204" pitchFamily="34" charset="0"/>
                <a:ea typeface="Calibri" panose="020F0502020204030204" pitchFamily="34" charset="0"/>
                <a:cs typeface="Calibri" panose="020F0502020204030204" pitchFamily="34" charset="0"/>
              </a:rPr>
              <a:t>programa girdiği veya işin başladığı yıl.</a:t>
            </a:r>
            <a:endParaRPr lang="tr-TR"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07000"/>
              </a:lnSpc>
              <a:spcBef>
                <a:spcPts val="600"/>
              </a:spcBef>
              <a:spcAft>
                <a:spcPts val="600"/>
              </a:spcAft>
            </a:pPr>
            <a:r>
              <a:rPr lang="tr-TR" sz="1200"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E :</a:t>
            </a:r>
            <a:r>
              <a:rPr lang="tr-TR" sz="12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tr-TR" sz="1200" dirty="0">
                <a:solidFill>
                  <a:srgbClr val="0070C0"/>
                </a:solidFill>
                <a:latin typeface="Calibri" panose="020F0502020204030204" pitchFamily="34" charset="0"/>
                <a:ea typeface="Calibri" panose="020F0502020204030204" pitchFamily="34" charset="0"/>
                <a:cs typeface="Calibri" panose="020F0502020204030204" pitchFamily="34" charset="0"/>
              </a:rPr>
              <a:t>İşin hangi sektörü kapsadığını ifade </a:t>
            </a:r>
            <a:r>
              <a:rPr lang="tr-TR" sz="12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eder (Ulaştırma-Haberleşme) </a:t>
            </a:r>
            <a:endParaRPr lang="tr-TR"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07000"/>
              </a:lnSpc>
              <a:spcBef>
                <a:spcPts val="600"/>
              </a:spcBef>
              <a:spcAft>
                <a:spcPts val="600"/>
              </a:spcAft>
            </a:pPr>
            <a:r>
              <a:rPr lang="tr-TR" sz="1200" b="1" dirty="0"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012200 : </a:t>
            </a:r>
            <a:r>
              <a:rPr lang="tr-TR" sz="1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İşin sıra numarasını</a:t>
            </a:r>
            <a:endParaRPr lang="tr-TR" sz="1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5"/>
          <p:cNvSpPr txBox="1">
            <a:spLocks noChangeArrowheads="1"/>
          </p:cNvSpPr>
          <p:nvPr/>
        </p:nvSpPr>
        <p:spPr bwMode="auto">
          <a:xfrm>
            <a:off x="334293" y="811263"/>
            <a:ext cx="5947462" cy="461665"/>
          </a:xfrm>
          <a:prstGeom prst="rect">
            <a:avLst/>
          </a:prstGeom>
          <a:noFill/>
          <a:ln w="9525" algn="ctr">
            <a:noFill/>
            <a:miter lim="800000"/>
            <a:headEnd/>
            <a:tailEnd/>
          </a:ln>
        </p:spPr>
        <p:txBody>
          <a:bodyPr wrap="none">
            <a:spAutoFit/>
          </a:bodyPr>
          <a:lstStyle/>
          <a:p>
            <a:r>
              <a:rPr lang="tr-TR" sz="2400" b="1" i="1" dirty="0" smtClean="0">
                <a:solidFill>
                  <a:srgbClr val="0000CC"/>
                </a:solidFill>
                <a:latin typeface="Calibri" pitchFamily="34" charset="0"/>
              </a:rPr>
              <a:t>Sektör Seçimi ve Proje Numaralarını Girilmesi</a:t>
            </a:r>
            <a:endParaRPr lang="tr-TR" sz="1600" b="1" i="1" dirty="0">
              <a:solidFill>
                <a:srgbClr val="0000CC"/>
              </a:solidFill>
              <a:latin typeface="Calibri" pitchFamily="34" charset="0"/>
            </a:endParaRPr>
          </a:p>
        </p:txBody>
      </p:sp>
      <p:sp>
        <p:nvSpPr>
          <p:cNvPr id="13" name="Dikdörtgen 12"/>
          <p:cNvSpPr/>
          <p:nvPr/>
        </p:nvSpPr>
        <p:spPr>
          <a:xfrm>
            <a:off x="0" y="1273226"/>
            <a:ext cx="10953140" cy="707886"/>
          </a:xfrm>
          <a:prstGeom prst="rect">
            <a:avLst/>
          </a:prstGeom>
        </p:spPr>
        <p:txBody>
          <a:bodyPr wrap="square">
            <a:spAutoFit/>
          </a:bodyPr>
          <a:lstStyle/>
          <a:p>
            <a:pPr marL="266700" indent="-266700" algn="just">
              <a:spcBef>
                <a:spcPts val="600"/>
              </a:spcBef>
              <a:spcAft>
                <a:spcPts val="600"/>
              </a:spcAft>
              <a:buClr>
                <a:srgbClr val="A50021"/>
              </a:buClr>
              <a:buBlip>
                <a:blip r:embed="rId4"/>
              </a:buBlip>
            </a:pPr>
            <a:r>
              <a:rPr lang="tr-TR" sz="2000" b="1" dirty="0" smtClean="0">
                <a:ea typeface="Times New Roman" panose="02020603050405020304" pitchFamily="18" charset="0"/>
              </a:rPr>
              <a:t>Ulusal Yatırım Programında Yer alan, Ödeneği Genel Bütçeden tahsis edilen yatırımlarının tümünün bir proje numarası ve belirlenen bir sektörü vardır.  </a:t>
            </a:r>
            <a:endParaRPr lang="tr-TR" sz="2000" b="1" dirty="0"/>
          </a:p>
        </p:txBody>
      </p:sp>
      <p:sp>
        <p:nvSpPr>
          <p:cNvPr id="14" name="Dikdörtgen 13"/>
          <p:cNvSpPr/>
          <p:nvPr/>
        </p:nvSpPr>
        <p:spPr>
          <a:xfrm>
            <a:off x="270295" y="1892718"/>
            <a:ext cx="11621733" cy="400110"/>
          </a:xfrm>
          <a:prstGeom prst="rect">
            <a:avLst/>
          </a:prstGeom>
        </p:spPr>
        <p:txBody>
          <a:bodyPr wrap="square">
            <a:spAutoFit/>
          </a:bodyPr>
          <a:lstStyle/>
          <a:p>
            <a:r>
              <a:rPr lang="tr-TR" sz="2000" b="1" dirty="0" smtClean="0">
                <a:solidFill>
                  <a:srgbClr val="C00000"/>
                </a:solidFill>
              </a:rPr>
              <a:t>2019 Yılı Yatırım Programı (Örnek)</a:t>
            </a:r>
            <a:endParaRPr lang="tr-TR" sz="2000" b="1" dirty="0">
              <a:solidFill>
                <a:srgbClr val="C00000"/>
              </a:solidFill>
            </a:endParaRPr>
          </a:p>
        </p:txBody>
      </p:sp>
      <p:sp>
        <p:nvSpPr>
          <p:cNvPr id="15" name="Dikdörtgen 14"/>
          <p:cNvSpPr/>
          <p:nvPr/>
        </p:nvSpPr>
        <p:spPr>
          <a:xfrm>
            <a:off x="334291" y="3392563"/>
            <a:ext cx="11351357" cy="685059"/>
          </a:xfrm>
          <a:prstGeom prst="rect">
            <a:avLst/>
          </a:prstGeom>
        </p:spPr>
        <p:txBody>
          <a:bodyPr wrap="square">
            <a:spAutoFit/>
          </a:bodyPr>
          <a:lstStyle/>
          <a:p>
            <a:pPr algn="just">
              <a:lnSpc>
                <a:spcPct val="107000"/>
              </a:lnSpc>
              <a:spcBef>
                <a:spcPts val="600"/>
              </a:spcBef>
              <a:spcAft>
                <a:spcPts val="600"/>
              </a:spcAft>
            </a:pPr>
            <a:r>
              <a:rPr lang="tr-TR" b="1" u="sng" dirty="0">
                <a:ea typeface="Calibri" panose="020F0502020204030204" pitchFamily="34" charset="0"/>
                <a:cs typeface="Calibri" panose="020F0502020204030204" pitchFamily="34" charset="0"/>
              </a:rPr>
              <a:t>SEKTÖRÜ:</a:t>
            </a:r>
            <a:r>
              <a:rPr lang="tr-TR" dirty="0">
                <a:ea typeface="Calibri" panose="020F0502020204030204" pitchFamily="34" charset="0"/>
                <a:cs typeface="Calibri" panose="020F0502020204030204" pitchFamily="34" charset="0"/>
              </a:rPr>
              <a:t> Bir ekonominin, ortak ve birleştirilebilen niteliklere sahip ve diğer faaliyetlerden yalıtılarak incelenebilen faaliyet bölümüdür.</a:t>
            </a:r>
            <a:endParaRPr lang="tr-TR" sz="1600" dirty="0">
              <a:ea typeface="Calibri" panose="020F0502020204030204" pitchFamily="34" charset="0"/>
              <a:cs typeface="Times New Roman" panose="02020603050405020304" pitchFamily="18" charset="0"/>
            </a:endParaRPr>
          </a:p>
        </p:txBody>
      </p:sp>
      <p:graphicFrame>
        <p:nvGraphicFramePr>
          <p:cNvPr id="16" name="Tablo 15"/>
          <p:cNvGraphicFramePr>
            <a:graphicFrameLocks noGrp="1"/>
          </p:cNvGraphicFramePr>
          <p:nvPr>
            <p:extLst>
              <p:ext uri="{D42A27DB-BD31-4B8C-83A1-F6EECF244321}">
                <p14:modId xmlns:p14="http://schemas.microsoft.com/office/powerpoint/2010/main" val="3881225255"/>
              </p:ext>
            </p:extLst>
          </p:nvPr>
        </p:nvGraphicFramePr>
        <p:xfrm>
          <a:off x="375731" y="4081796"/>
          <a:ext cx="5718938" cy="1828800"/>
        </p:xfrm>
        <a:graphic>
          <a:graphicData uri="http://schemas.openxmlformats.org/drawingml/2006/table">
            <a:tbl>
              <a:tblPr firstRow="1" bandRow="1">
                <a:tableStyleId>{5C22544A-7EE6-4342-B048-85BDC9FD1C3A}</a:tableStyleId>
              </a:tblPr>
              <a:tblGrid>
                <a:gridCol w="364395">
                  <a:extLst>
                    <a:ext uri="{9D8B030D-6E8A-4147-A177-3AD203B41FA5}">
                      <a16:colId xmlns:a16="http://schemas.microsoft.com/office/drawing/2014/main" val="1774890543"/>
                    </a:ext>
                  </a:extLst>
                </a:gridCol>
                <a:gridCol w="2384552">
                  <a:extLst>
                    <a:ext uri="{9D8B030D-6E8A-4147-A177-3AD203B41FA5}">
                      <a16:colId xmlns:a16="http://schemas.microsoft.com/office/drawing/2014/main" val="2514128011"/>
                    </a:ext>
                  </a:extLst>
                </a:gridCol>
                <a:gridCol w="364395">
                  <a:extLst>
                    <a:ext uri="{9D8B030D-6E8A-4147-A177-3AD203B41FA5}">
                      <a16:colId xmlns:a16="http://schemas.microsoft.com/office/drawing/2014/main" val="3978224248"/>
                    </a:ext>
                  </a:extLst>
                </a:gridCol>
                <a:gridCol w="2605596">
                  <a:extLst>
                    <a:ext uri="{9D8B030D-6E8A-4147-A177-3AD203B41FA5}">
                      <a16:colId xmlns:a16="http://schemas.microsoft.com/office/drawing/2014/main" val="4139997538"/>
                    </a:ext>
                  </a:extLst>
                </a:gridCol>
              </a:tblGrid>
              <a:tr h="147837">
                <a:tc gridSpan="4">
                  <a:txBody>
                    <a:bodyPr/>
                    <a:lstStyle/>
                    <a:p>
                      <a:r>
                        <a:rPr lang="tr-TR" sz="1400" dirty="0" smtClean="0"/>
                        <a:t>10 Ana Sektör</a:t>
                      </a:r>
                      <a:endParaRPr lang="tr-TR" sz="14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729780818"/>
                  </a:ext>
                </a:extLst>
              </a:tr>
              <a:tr h="147837">
                <a:tc>
                  <a:txBody>
                    <a:bodyPr/>
                    <a:lstStyle/>
                    <a:p>
                      <a:r>
                        <a:rPr lang="tr-TR" sz="1400" dirty="0" smtClean="0"/>
                        <a:t>A</a:t>
                      </a:r>
                      <a:endParaRPr lang="tr-TR" sz="1400" dirty="0"/>
                    </a:p>
                  </a:txBody>
                  <a:tcPr/>
                </a:tc>
                <a:tc>
                  <a:txBody>
                    <a:bodyPr/>
                    <a:lstStyle/>
                    <a:p>
                      <a:r>
                        <a:rPr lang="tr-TR" sz="1400" kern="50" dirty="0" smtClean="0">
                          <a:latin typeface="Calibri" panose="020F0502020204030204" pitchFamily="34" charset="0"/>
                          <a:ea typeface="SimSun" panose="02010600030101010101" pitchFamily="2" charset="-122"/>
                          <a:cs typeface="Mangal"/>
                        </a:rPr>
                        <a:t>TARIM</a:t>
                      </a:r>
                      <a:endParaRPr lang="tr-TR" sz="1400" dirty="0"/>
                    </a:p>
                  </a:txBody>
                  <a:tcPr/>
                </a:tc>
                <a:tc>
                  <a:txBody>
                    <a:bodyPr/>
                    <a:lstStyle/>
                    <a:p>
                      <a:r>
                        <a:rPr lang="tr-TR" sz="1400" dirty="0" smtClean="0"/>
                        <a:t>F</a:t>
                      </a: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50" dirty="0" smtClean="0">
                          <a:latin typeface="Calibri" panose="020F0502020204030204" pitchFamily="34" charset="0"/>
                          <a:ea typeface="SimSun" panose="02010600030101010101" pitchFamily="2" charset="-122"/>
                          <a:cs typeface="Mangal"/>
                        </a:rPr>
                        <a:t>TURİZM</a:t>
                      </a:r>
                      <a:endParaRPr lang="tr-TR" sz="1400" kern="50" dirty="0" smtClean="0">
                        <a:latin typeface="Times New Roman" panose="02020603050405020304" pitchFamily="18" charset="0"/>
                        <a:ea typeface="SimSun" panose="02010600030101010101" pitchFamily="2" charset="-122"/>
                        <a:cs typeface="Mangal"/>
                      </a:endParaRPr>
                    </a:p>
                  </a:txBody>
                  <a:tcPr/>
                </a:tc>
                <a:extLst>
                  <a:ext uri="{0D108BD9-81ED-4DB2-BD59-A6C34878D82A}">
                    <a16:rowId xmlns:a16="http://schemas.microsoft.com/office/drawing/2014/main" val="945274550"/>
                  </a:ext>
                </a:extLst>
              </a:tr>
              <a:tr h="147837">
                <a:tc>
                  <a:txBody>
                    <a:bodyPr/>
                    <a:lstStyle/>
                    <a:p>
                      <a:r>
                        <a:rPr lang="tr-TR" sz="1400" dirty="0" smtClean="0"/>
                        <a:t>B</a:t>
                      </a:r>
                      <a:endParaRPr lang="tr-TR" sz="1400" dirty="0"/>
                    </a:p>
                  </a:txBody>
                  <a:tcPr/>
                </a:tc>
                <a:tc>
                  <a:txBody>
                    <a:bodyPr/>
                    <a:lstStyle/>
                    <a:p>
                      <a:r>
                        <a:rPr lang="tr-TR" sz="1400" kern="50" dirty="0" smtClean="0">
                          <a:latin typeface="Calibri" panose="020F0502020204030204" pitchFamily="34" charset="0"/>
                          <a:ea typeface="SimSun" panose="02010600030101010101" pitchFamily="2" charset="-122"/>
                          <a:cs typeface="Mangal"/>
                        </a:rPr>
                        <a:t>MADENCİLİK</a:t>
                      </a:r>
                      <a:endParaRPr lang="tr-TR" sz="1400" dirty="0"/>
                    </a:p>
                  </a:txBody>
                  <a:tcPr/>
                </a:tc>
                <a:tc>
                  <a:txBody>
                    <a:bodyPr/>
                    <a:lstStyle/>
                    <a:p>
                      <a:r>
                        <a:rPr lang="tr-TR" sz="1400" dirty="0" smtClean="0"/>
                        <a:t>G</a:t>
                      </a: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50" dirty="0" smtClean="0">
                          <a:latin typeface="Calibri" panose="020F0502020204030204" pitchFamily="34" charset="0"/>
                          <a:ea typeface="SimSun" panose="02010600030101010101" pitchFamily="2" charset="-122"/>
                          <a:cs typeface="Mangal"/>
                        </a:rPr>
                        <a:t>KONUT</a:t>
                      </a:r>
                      <a:endParaRPr lang="tr-TR" sz="1400" kern="50" dirty="0" smtClean="0">
                        <a:latin typeface="Times New Roman" panose="02020603050405020304" pitchFamily="18" charset="0"/>
                        <a:ea typeface="SimSun" panose="02010600030101010101" pitchFamily="2" charset="-122"/>
                        <a:cs typeface="Mangal"/>
                      </a:endParaRPr>
                    </a:p>
                  </a:txBody>
                  <a:tcPr/>
                </a:tc>
                <a:extLst>
                  <a:ext uri="{0D108BD9-81ED-4DB2-BD59-A6C34878D82A}">
                    <a16:rowId xmlns:a16="http://schemas.microsoft.com/office/drawing/2014/main" val="1199046387"/>
                  </a:ext>
                </a:extLst>
              </a:tr>
              <a:tr h="147837">
                <a:tc>
                  <a:txBody>
                    <a:bodyPr/>
                    <a:lstStyle/>
                    <a:p>
                      <a:r>
                        <a:rPr lang="tr-TR" sz="1400" dirty="0" smtClean="0"/>
                        <a:t>C</a:t>
                      </a:r>
                      <a:endParaRPr lang="tr-TR" sz="1400" dirty="0"/>
                    </a:p>
                  </a:txBody>
                  <a:tcPr/>
                </a:tc>
                <a:tc>
                  <a:txBody>
                    <a:bodyPr/>
                    <a:lstStyle/>
                    <a:p>
                      <a:r>
                        <a:rPr lang="tr-TR" sz="1400" kern="50" dirty="0" smtClean="0">
                          <a:latin typeface="Calibri" panose="020F0502020204030204" pitchFamily="34" charset="0"/>
                          <a:ea typeface="SimSun" panose="02010600030101010101" pitchFamily="2" charset="-122"/>
                          <a:cs typeface="Mangal"/>
                        </a:rPr>
                        <a:t>İMALAT	</a:t>
                      </a:r>
                      <a:endParaRPr lang="tr-TR" sz="1400" dirty="0"/>
                    </a:p>
                  </a:txBody>
                  <a:tcPr/>
                </a:tc>
                <a:tc>
                  <a:txBody>
                    <a:bodyPr/>
                    <a:lstStyle/>
                    <a:p>
                      <a:r>
                        <a:rPr lang="tr-TR" sz="1400" dirty="0" smtClean="0"/>
                        <a:t>H</a:t>
                      </a: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50" dirty="0" smtClean="0">
                          <a:latin typeface="Calibri" panose="020F0502020204030204" pitchFamily="34" charset="0"/>
                          <a:ea typeface="SimSun" panose="02010600030101010101" pitchFamily="2" charset="-122"/>
                          <a:cs typeface="Mangal"/>
                        </a:rPr>
                        <a:t>EĞİTİM</a:t>
                      </a:r>
                      <a:endParaRPr lang="tr-TR" sz="1400" kern="50" dirty="0" smtClean="0">
                        <a:latin typeface="Times New Roman" panose="02020603050405020304" pitchFamily="18" charset="0"/>
                        <a:ea typeface="SimSun" panose="02010600030101010101" pitchFamily="2" charset="-122"/>
                        <a:cs typeface="Mangal"/>
                      </a:endParaRPr>
                    </a:p>
                  </a:txBody>
                  <a:tcPr/>
                </a:tc>
                <a:extLst>
                  <a:ext uri="{0D108BD9-81ED-4DB2-BD59-A6C34878D82A}">
                    <a16:rowId xmlns:a16="http://schemas.microsoft.com/office/drawing/2014/main" val="3088789261"/>
                  </a:ext>
                </a:extLst>
              </a:tr>
              <a:tr h="147837">
                <a:tc>
                  <a:txBody>
                    <a:bodyPr/>
                    <a:lstStyle/>
                    <a:p>
                      <a:r>
                        <a:rPr lang="tr-TR" sz="1400" dirty="0" smtClean="0"/>
                        <a:t>D</a:t>
                      </a:r>
                      <a:endParaRPr lang="tr-TR" sz="1400" dirty="0"/>
                    </a:p>
                  </a:txBody>
                  <a:tcPr/>
                </a:tc>
                <a:tc>
                  <a:txBody>
                    <a:bodyPr/>
                    <a:lstStyle/>
                    <a:p>
                      <a:r>
                        <a:rPr lang="tr-TR" sz="1400" kern="50" dirty="0" smtClean="0">
                          <a:latin typeface="Calibri" panose="020F0502020204030204" pitchFamily="34" charset="0"/>
                          <a:ea typeface="SimSun" panose="02010600030101010101" pitchFamily="2" charset="-122"/>
                          <a:cs typeface="Mangal"/>
                        </a:rPr>
                        <a:t>ENERJİ	</a:t>
                      </a:r>
                      <a:endParaRPr lang="tr-TR" sz="1400" dirty="0"/>
                    </a:p>
                  </a:txBody>
                  <a:tcPr/>
                </a:tc>
                <a:tc>
                  <a:txBody>
                    <a:bodyPr/>
                    <a:lstStyle/>
                    <a:p>
                      <a:r>
                        <a:rPr lang="tr-TR" sz="1400" dirty="0" smtClean="0"/>
                        <a:t>I</a:t>
                      </a:r>
                      <a:endParaRPr lang="tr-T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kern="50" dirty="0" smtClean="0">
                          <a:latin typeface="Calibri" panose="020F0502020204030204" pitchFamily="34" charset="0"/>
                          <a:ea typeface="SimSun" panose="02010600030101010101" pitchFamily="2" charset="-122"/>
                          <a:cs typeface="Mangal"/>
                        </a:rPr>
                        <a:t>SAĞLIK</a:t>
                      </a:r>
                      <a:endParaRPr lang="tr-TR" sz="1400" kern="50" dirty="0" smtClean="0">
                        <a:latin typeface="Times New Roman" panose="02020603050405020304" pitchFamily="18" charset="0"/>
                        <a:ea typeface="SimSun" panose="02010600030101010101" pitchFamily="2" charset="-122"/>
                        <a:cs typeface="Mangal"/>
                      </a:endParaRPr>
                    </a:p>
                  </a:txBody>
                  <a:tcPr/>
                </a:tc>
                <a:extLst>
                  <a:ext uri="{0D108BD9-81ED-4DB2-BD59-A6C34878D82A}">
                    <a16:rowId xmlns:a16="http://schemas.microsoft.com/office/drawing/2014/main" val="3318532367"/>
                  </a:ext>
                </a:extLst>
              </a:tr>
              <a:tr h="147837">
                <a:tc>
                  <a:txBody>
                    <a:bodyPr/>
                    <a:lstStyle/>
                    <a:p>
                      <a:r>
                        <a:rPr lang="tr-TR" sz="1400" dirty="0" smtClean="0"/>
                        <a:t>E</a:t>
                      </a:r>
                      <a:endParaRPr lang="tr-TR" sz="1400" dirty="0"/>
                    </a:p>
                  </a:txBody>
                  <a:tcPr/>
                </a:tc>
                <a:tc>
                  <a:txBody>
                    <a:bodyPr/>
                    <a:lstStyle/>
                    <a:p>
                      <a:r>
                        <a:rPr lang="tr-TR" sz="1400" kern="50" dirty="0" smtClean="0">
                          <a:latin typeface="Calibri" panose="020F0502020204030204" pitchFamily="34" charset="0"/>
                          <a:ea typeface="SimSun" panose="02010600030101010101" pitchFamily="2" charset="-122"/>
                          <a:cs typeface="Mangal"/>
                        </a:rPr>
                        <a:t>ULAŞTIRMA-HABERLEŞME</a:t>
                      </a:r>
                      <a:endParaRPr lang="tr-TR" sz="1400" dirty="0"/>
                    </a:p>
                  </a:txBody>
                  <a:tcPr/>
                </a:tc>
                <a:tc>
                  <a:txBody>
                    <a:bodyPr/>
                    <a:lstStyle/>
                    <a:p>
                      <a:r>
                        <a:rPr lang="tr-TR" sz="1400" dirty="0" smtClean="0"/>
                        <a:t>K</a:t>
                      </a:r>
                      <a:endParaRPr lang="tr-TR" sz="1400" dirty="0"/>
                    </a:p>
                  </a:txBody>
                  <a:tcPr/>
                </a:tc>
                <a:tc>
                  <a:txBody>
                    <a:bodyPr/>
                    <a:lstStyle/>
                    <a:p>
                      <a:r>
                        <a:rPr lang="tr-TR" sz="1400" kern="50" dirty="0" smtClean="0">
                          <a:latin typeface="Calibri" panose="020F0502020204030204" pitchFamily="34" charset="0"/>
                          <a:ea typeface="SimSun" panose="02010600030101010101" pitchFamily="2" charset="-122"/>
                          <a:cs typeface="Mangal"/>
                        </a:rPr>
                        <a:t>DKH (Diğer Kamu Hizmetleri)</a:t>
                      </a:r>
                      <a:endParaRPr lang="tr-TR" sz="1400" dirty="0"/>
                    </a:p>
                  </a:txBody>
                  <a:tcPr/>
                </a:tc>
                <a:extLst>
                  <a:ext uri="{0D108BD9-81ED-4DB2-BD59-A6C34878D82A}">
                    <a16:rowId xmlns:a16="http://schemas.microsoft.com/office/drawing/2014/main" val="2602600524"/>
                  </a:ext>
                </a:extLst>
              </a:tr>
            </a:tbl>
          </a:graphicData>
        </a:graphic>
      </p:graphicFrame>
      <p:sp>
        <p:nvSpPr>
          <p:cNvPr id="17" name="Dikdörtgen 16"/>
          <p:cNvSpPr/>
          <p:nvPr/>
        </p:nvSpPr>
        <p:spPr>
          <a:xfrm>
            <a:off x="306723" y="6029693"/>
            <a:ext cx="5787946" cy="783869"/>
          </a:xfrm>
          <a:prstGeom prst="rect">
            <a:avLst/>
          </a:prstGeom>
        </p:spPr>
        <p:txBody>
          <a:bodyPr wrap="square">
            <a:spAutoFit/>
          </a:bodyPr>
          <a:lstStyle/>
          <a:p>
            <a:pPr algn="just">
              <a:lnSpc>
                <a:spcPct val="107000"/>
              </a:lnSpc>
              <a:spcBef>
                <a:spcPts val="600"/>
              </a:spcBef>
              <a:spcAft>
                <a:spcPts val="600"/>
              </a:spcAft>
            </a:pPr>
            <a:r>
              <a:rPr lang="tr-TR" sz="1400" dirty="0">
                <a:latin typeface="Calibri" panose="020F0502020204030204" pitchFamily="34" charset="0"/>
                <a:ea typeface="Calibri" panose="020F0502020204030204" pitchFamily="34" charset="0"/>
                <a:cs typeface="Calibri" panose="020F0502020204030204" pitchFamily="34" charset="0"/>
              </a:rPr>
              <a:t>Örneğin: Yol </a:t>
            </a:r>
            <a:r>
              <a:rPr lang="tr-TR" sz="1400" dirty="0" smtClean="0">
                <a:latin typeface="Calibri" panose="020F0502020204030204" pitchFamily="34" charset="0"/>
                <a:ea typeface="Calibri" panose="020F0502020204030204" pitchFamily="34" charset="0"/>
                <a:cs typeface="Calibri" panose="020F0502020204030204" pitchFamily="34" charset="0"/>
              </a:rPr>
              <a:t>yapımı </a:t>
            </a:r>
            <a:r>
              <a:rPr lang="tr-TR" sz="1400" dirty="0">
                <a:latin typeface="Calibri" panose="020F0502020204030204" pitchFamily="34" charset="0"/>
                <a:ea typeface="Calibri" panose="020F0502020204030204" pitchFamily="34" charset="0"/>
                <a:cs typeface="Calibri" panose="020F0502020204030204" pitchFamily="34" charset="0"/>
              </a:rPr>
              <a:t>(E), Hastane Yapımı (I), Lojman Yapımı (G), </a:t>
            </a:r>
            <a:r>
              <a:rPr lang="tr-TR" sz="1400" dirty="0" smtClean="0">
                <a:latin typeface="Calibri" panose="020F0502020204030204" pitchFamily="34" charset="0"/>
                <a:ea typeface="Calibri" panose="020F0502020204030204" pitchFamily="34" charset="0"/>
                <a:cs typeface="Calibri" panose="020F0502020204030204" pitchFamily="34" charset="0"/>
              </a:rPr>
              <a:t>Kanalizasyon, Kaldırım, </a:t>
            </a:r>
            <a:r>
              <a:rPr lang="tr-TR" sz="1400" dirty="0" err="1" smtClean="0">
                <a:latin typeface="Calibri" panose="020F0502020204030204" pitchFamily="34" charset="0"/>
                <a:ea typeface="Calibri" panose="020F0502020204030204" pitchFamily="34" charset="0"/>
                <a:cs typeface="Calibri" panose="020F0502020204030204" pitchFamily="34" charset="0"/>
              </a:rPr>
              <a:t>İçmesuyu</a:t>
            </a:r>
            <a:r>
              <a:rPr lang="tr-TR" sz="1400" dirty="0" smtClean="0">
                <a:latin typeface="Calibri" panose="020F0502020204030204" pitchFamily="34" charset="0"/>
                <a:ea typeface="Calibri" panose="020F0502020204030204" pitchFamily="34" charset="0"/>
                <a:cs typeface="Calibri" panose="020F0502020204030204" pitchFamily="34" charset="0"/>
              </a:rPr>
              <a:t> vb. </a:t>
            </a:r>
            <a:r>
              <a:rPr lang="tr-TR" sz="1400" dirty="0">
                <a:latin typeface="Calibri" panose="020F0502020204030204" pitchFamily="34" charset="0"/>
                <a:ea typeface="Calibri" panose="020F0502020204030204" pitchFamily="34" charset="0"/>
                <a:cs typeface="Calibri" panose="020F0502020204030204" pitchFamily="34" charset="0"/>
              </a:rPr>
              <a:t>(K), İmar Planı (K), Kamulaştırma (K), sektörü olarak gösterilebilir.</a:t>
            </a:r>
            <a:endParaRPr lang="tr-T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4795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1234</Words>
  <Application>Microsoft Office PowerPoint</Application>
  <PresentationFormat>Geniş ekran</PresentationFormat>
  <Paragraphs>138</Paragraphs>
  <Slides>15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vt:i4>
      </vt:variant>
    </vt:vector>
  </HeadingPairs>
  <TitlesOfParts>
    <vt:vector size="23" baseType="lpstr">
      <vt:lpstr>SimSun</vt:lpstr>
      <vt:lpstr>Arial</vt:lpstr>
      <vt:lpstr>Calibri</vt:lpstr>
      <vt:lpstr>Calibri Light</vt:lpstr>
      <vt:lpstr>CIDFont+F1</vt:lpstr>
      <vt:lpstr>Mangal</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Eray YILDIZ</dc:creator>
  <cp:lastModifiedBy>Eray YILDIZ</cp:lastModifiedBy>
  <cp:revision>71</cp:revision>
  <cp:lastPrinted>2019-06-18T13:46:10Z</cp:lastPrinted>
  <dcterms:created xsi:type="dcterms:W3CDTF">2019-06-18T13:32:55Z</dcterms:created>
  <dcterms:modified xsi:type="dcterms:W3CDTF">2019-06-20T08:00:24Z</dcterms:modified>
</cp:coreProperties>
</file>