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0" r:id="rId9"/>
    <p:sldId id="28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7" r:id="rId22"/>
    <p:sldId id="272" r:id="rId23"/>
    <p:sldId id="273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58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3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38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49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045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708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435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69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2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70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0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04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9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45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21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43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17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77E05-20C2-44EA-9D32-B2D21B8C613A}" type="datetimeFigureOut">
              <a:rPr lang="tr-TR" smtClean="0"/>
              <a:t>27.06.2022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092B-5D13-48FB-9A84-D93C7B4DEB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642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gecit.kamusm.gov.tr/OAuth2/MainController/verifyIdentity/veri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19B5BA-50A5-430F-8CF9-F23BE0392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E-imza yenileme işlemleri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716797D-4B42-4689-91FC-45548F4FE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dirty="0"/>
              <a:t>E-imza süresinin dolmasına 3 ay kalan kullanıcıların yenileme kayıtları Bilgi İşlem Sistem sorumlularınca her ayın ilk haftası oluşturulur. Kayıp –Yenileme-İlk e-imza işlemleri içinde Bilgi İşlem Sistem Sorumluları ile iletişime geçilerek başvuru hakkında bilgi edinilmelidir.</a:t>
            </a:r>
          </a:p>
          <a:p>
            <a:pPr algn="just"/>
            <a:r>
              <a:rPr lang="tr-TR" dirty="0"/>
              <a:t>Not: Bilgisayarınızda Java 32 Bit 8u231 sürümü yüklü olmalıdır. </a:t>
            </a:r>
          </a:p>
        </p:txBody>
      </p:sp>
    </p:spTree>
    <p:extLst>
      <p:ext uri="{BB962C8B-B14F-4D97-AF65-F5344CB8AC3E}">
        <p14:creationId xmlns:p14="http://schemas.microsoft.com/office/powerpoint/2010/main" val="419783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3FD0B6-072E-447E-BF3D-43C98B9C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5-2 ADIM</a:t>
            </a:r>
            <a:br>
              <a:rPr lang="tr-TR" dirty="0"/>
            </a:br>
            <a:r>
              <a:rPr lang="tr-TR" sz="1200" dirty="0"/>
              <a:t>e-imzanız yoksa veya kullanım süresi dolmuşsa bu kısmı kullanmak zorundasınız. Herhangi bir kısmı tıklayarak giriş yapalım.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38D4F85-B628-4CD5-9F4A-28906A8D1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1915064"/>
            <a:ext cx="10601864" cy="4761781"/>
          </a:xfrm>
        </p:spPr>
      </p:pic>
      <p:sp>
        <p:nvSpPr>
          <p:cNvPr id="3" name="Ok: Aşağı 2">
            <a:extLst>
              <a:ext uri="{FF2B5EF4-FFF2-40B4-BE49-F238E27FC236}">
                <a16:creationId xmlns:a16="http://schemas.microsoft.com/office/drawing/2014/main" id="{E5CB361E-CAA1-45A1-AB60-EC5FB3241203}"/>
              </a:ext>
            </a:extLst>
          </p:cNvPr>
          <p:cNvSpPr/>
          <p:nvPr/>
        </p:nvSpPr>
        <p:spPr>
          <a:xfrm rot="10800000">
            <a:off x="6096000" y="5645791"/>
            <a:ext cx="329967" cy="57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14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A4858F-F4AC-473B-A6C7-2009C1F8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ADIM</a:t>
            </a:r>
            <a:br>
              <a:rPr lang="tr-TR" dirty="0"/>
            </a:br>
            <a:r>
              <a:rPr lang="tr-TR" sz="1200" dirty="0" err="1"/>
              <a:t>Nes</a:t>
            </a:r>
            <a:r>
              <a:rPr lang="tr-TR" sz="1200" dirty="0"/>
              <a:t> İşlemlerini seçelim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6B0ABC5-560A-4A14-8153-A22C179E6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5" y="1915064"/>
            <a:ext cx="10981426" cy="4511615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93749159-B8A3-4F3E-8BA1-A9E375D1608C}"/>
              </a:ext>
            </a:extLst>
          </p:cNvPr>
          <p:cNvSpPr/>
          <p:nvPr/>
        </p:nvSpPr>
        <p:spPr>
          <a:xfrm>
            <a:off x="612396" y="3749879"/>
            <a:ext cx="788565" cy="34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04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AEA211-7562-40FB-8E73-827C589B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 ADIM</a:t>
            </a:r>
            <a:br>
              <a:rPr lang="tr-TR" dirty="0"/>
            </a:br>
            <a:r>
              <a:rPr lang="tr-TR" sz="1200" dirty="0"/>
              <a:t>Bireysel </a:t>
            </a:r>
            <a:r>
              <a:rPr lang="tr-TR" sz="1200" dirty="0" err="1"/>
              <a:t>İşlemler’i</a:t>
            </a:r>
            <a:r>
              <a:rPr lang="tr-TR" sz="1200" dirty="0"/>
              <a:t> seçelim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760F29F-DB56-48BE-B106-5F0754742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1" y="1923691"/>
            <a:ext cx="11059063" cy="4339085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601A799E-3544-4E37-AF6E-B3EEC539EC78}"/>
              </a:ext>
            </a:extLst>
          </p:cNvPr>
          <p:cNvSpPr/>
          <p:nvPr/>
        </p:nvSpPr>
        <p:spPr>
          <a:xfrm>
            <a:off x="1031846" y="4278385"/>
            <a:ext cx="637563" cy="310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53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93A351-C34B-4430-9AEA-7388A5CC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 ADIM</a:t>
            </a:r>
            <a:br>
              <a:rPr lang="tr-TR" dirty="0"/>
            </a:br>
            <a:r>
              <a:rPr lang="tr-TR" sz="1200" dirty="0"/>
              <a:t>Başvuru İşlemlerini seçelim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F171DB2-305B-4A8F-8FA0-E353DF7A5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" y="1834166"/>
            <a:ext cx="10662250" cy="4799547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94CB777A-456B-4079-A651-832C8224A996}"/>
              </a:ext>
            </a:extLst>
          </p:cNvPr>
          <p:cNvSpPr/>
          <p:nvPr/>
        </p:nvSpPr>
        <p:spPr>
          <a:xfrm>
            <a:off x="973123" y="3699545"/>
            <a:ext cx="746620" cy="369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03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471481-368B-4C71-9D1E-C9B19BD5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9. ADIM</a:t>
            </a:r>
            <a:br>
              <a:rPr lang="tr-TR" dirty="0"/>
            </a:br>
            <a:r>
              <a:rPr lang="tr-TR" sz="1200" dirty="0"/>
              <a:t>Başvurularımı seçelim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4BD16F4-E1DC-464E-805B-DF6D9FB61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1" y="1984075"/>
            <a:ext cx="11041811" cy="4511615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06945837-8B6B-4B8B-A25A-44773AED5760}"/>
              </a:ext>
            </a:extLst>
          </p:cNvPr>
          <p:cNvSpPr/>
          <p:nvPr/>
        </p:nvSpPr>
        <p:spPr>
          <a:xfrm>
            <a:off x="5301842" y="3867325"/>
            <a:ext cx="794158" cy="385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83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32B0FE6-50A5-4A37-90AC-D5F115F2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10. ADIM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27017AE7-4D5D-4DCB-A40D-79017E60D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1834166"/>
            <a:ext cx="10766932" cy="4756415"/>
          </a:xfrm>
        </p:spPr>
      </p:pic>
      <p:sp>
        <p:nvSpPr>
          <p:cNvPr id="3" name="Ok: Aşağı 2">
            <a:extLst>
              <a:ext uri="{FF2B5EF4-FFF2-40B4-BE49-F238E27FC236}">
                <a16:creationId xmlns:a16="http://schemas.microsoft.com/office/drawing/2014/main" id="{4E48ECB8-370F-416A-BEE2-D89C29FE7839}"/>
              </a:ext>
            </a:extLst>
          </p:cNvPr>
          <p:cNvSpPr/>
          <p:nvPr/>
        </p:nvSpPr>
        <p:spPr>
          <a:xfrm>
            <a:off x="9336947" y="2550253"/>
            <a:ext cx="369115" cy="878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8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D51072-C943-4BDD-BAE5-64C7A473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11. AŞAMA</a:t>
            </a:r>
            <a:br>
              <a:rPr lang="tr-TR" dirty="0"/>
            </a:br>
            <a:r>
              <a:rPr lang="tr-TR" sz="1200" dirty="0"/>
              <a:t>Başvuruyu </a:t>
            </a:r>
            <a:r>
              <a:rPr lang="tr-TR" sz="1200" dirty="0" err="1"/>
              <a:t>Tamamlayı</a:t>
            </a:r>
            <a:r>
              <a:rPr lang="tr-TR" sz="1200" dirty="0"/>
              <a:t> seçelim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DCEEC6E-AC4F-45A3-9959-FD687B824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6" y="1834166"/>
            <a:ext cx="10170542" cy="4627019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FBC47CD4-17EA-4388-B663-078D86E19222}"/>
              </a:ext>
            </a:extLst>
          </p:cNvPr>
          <p:cNvSpPr/>
          <p:nvPr/>
        </p:nvSpPr>
        <p:spPr>
          <a:xfrm>
            <a:off x="2625754" y="4639112"/>
            <a:ext cx="1585519" cy="49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59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8315C4-80D0-4331-8387-AE8FBCEE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12. AŞAMA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0D94662-65A5-4913-86C3-B8F1A5B94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6" y="1825625"/>
            <a:ext cx="11102196" cy="4557922"/>
          </a:xfrm>
        </p:spPr>
      </p:pic>
    </p:spTree>
    <p:extLst>
      <p:ext uri="{BB962C8B-B14F-4D97-AF65-F5344CB8AC3E}">
        <p14:creationId xmlns:p14="http://schemas.microsoft.com/office/powerpoint/2010/main" val="273656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09D182-FB64-4C32-AFBF-14BF4DB4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12. AŞAMA 2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8415224-4DA5-4BE9-BE39-7260897DF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" y="1825625"/>
            <a:ext cx="10942335" cy="4678692"/>
          </a:xfrm>
        </p:spPr>
      </p:pic>
      <p:sp>
        <p:nvSpPr>
          <p:cNvPr id="3" name="Ok: Aşağı 2">
            <a:extLst>
              <a:ext uri="{FF2B5EF4-FFF2-40B4-BE49-F238E27FC236}">
                <a16:creationId xmlns:a16="http://schemas.microsoft.com/office/drawing/2014/main" id="{BA2E6D38-8F19-4A4B-9153-07B4FF412FDC}"/>
              </a:ext>
            </a:extLst>
          </p:cNvPr>
          <p:cNvSpPr/>
          <p:nvPr/>
        </p:nvSpPr>
        <p:spPr>
          <a:xfrm>
            <a:off x="6686026" y="5276675"/>
            <a:ext cx="327170" cy="604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11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0260E25-EA6F-4873-AF0E-772D74DB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13. AŞAMA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ED832D2-AD28-4FF7-973F-E8FDC6731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1923692"/>
            <a:ext cx="10680668" cy="4442602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D6749678-0779-4573-8D13-B1FCD5D282C5}"/>
              </a:ext>
            </a:extLst>
          </p:cNvPr>
          <p:cNvSpPr/>
          <p:nvPr/>
        </p:nvSpPr>
        <p:spPr>
          <a:xfrm>
            <a:off x="3875714" y="5721292"/>
            <a:ext cx="1107347" cy="23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30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1D61BA-8238-4760-97A2-A3EC9FD0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 ADIM</a:t>
            </a:r>
            <a:br>
              <a:rPr lang="tr-TR" dirty="0"/>
            </a:br>
            <a:r>
              <a:rPr lang="tr-TR" sz="1200" dirty="0"/>
              <a:t>Google </a:t>
            </a:r>
            <a:r>
              <a:rPr lang="tr-TR" sz="1200" dirty="0" err="1"/>
              <a:t>Chrome</a:t>
            </a:r>
            <a:r>
              <a:rPr lang="tr-TR" sz="1200" dirty="0"/>
              <a:t> İnternet arama programından arama yapılarak e-imza sayfasına gidilmelidir.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63FE704-DC05-4312-B25E-B0AE1631B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5" y="1984075"/>
            <a:ext cx="11067689" cy="4120697"/>
          </a:xfrm>
        </p:spPr>
      </p:pic>
    </p:spTree>
    <p:extLst>
      <p:ext uri="{BB962C8B-B14F-4D97-AF65-F5344CB8AC3E}">
        <p14:creationId xmlns:p14="http://schemas.microsoft.com/office/powerpoint/2010/main" val="27895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BA690B-51A0-49F9-845F-653C8EBD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14. AŞAMA</a:t>
            </a:r>
            <a:br>
              <a:rPr lang="tr-TR" dirty="0"/>
            </a:br>
            <a:r>
              <a:rPr lang="tr-TR" sz="1200" dirty="0"/>
              <a:t>Daha önce e-imzası bulunmayan, kaybedenler ıslak imzalı formu Bilgi İşlem Şube Müdürlüğüne göndermeli veya teslim etmelidir.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411CE2F-99B2-4F9C-90FD-3F8DE1604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1825624"/>
            <a:ext cx="10916456" cy="4747703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6DD0C8AC-CA01-49E3-BDAE-23D8C9561F25}"/>
              </a:ext>
            </a:extLst>
          </p:cNvPr>
          <p:cNvSpPr/>
          <p:nvPr/>
        </p:nvSpPr>
        <p:spPr>
          <a:xfrm rot="10800000">
            <a:off x="9706062" y="4882393"/>
            <a:ext cx="796955" cy="141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57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CFC103-8FA6-402E-A782-FA2BBD7B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15. AŞAMA</a:t>
            </a:r>
            <a:br>
              <a:rPr lang="tr-TR" dirty="0"/>
            </a:br>
            <a:r>
              <a:rPr lang="tr-TR" sz="1200" dirty="0"/>
              <a:t>Telefonumuza gelen </a:t>
            </a:r>
            <a:r>
              <a:rPr lang="tr-TR" sz="1200" dirty="0" err="1"/>
              <a:t>sms</a:t>
            </a:r>
            <a:r>
              <a:rPr lang="tr-TR" sz="1200" dirty="0"/>
              <a:t> de ki şifreyi buraya yazarak devamı seçelim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3959D45-45D7-411F-9928-32EB5F388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6" y="1897811"/>
            <a:ext cx="10757138" cy="4615131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9B43F4AF-732E-458B-A581-99BF96758539}"/>
              </a:ext>
            </a:extLst>
          </p:cNvPr>
          <p:cNvSpPr/>
          <p:nvPr/>
        </p:nvSpPr>
        <p:spPr>
          <a:xfrm>
            <a:off x="3405930" y="4018327"/>
            <a:ext cx="604008" cy="26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D80F2EC1-BD9D-4DF9-9986-C5AFC912FBA1}"/>
              </a:ext>
            </a:extLst>
          </p:cNvPr>
          <p:cNvSpPr/>
          <p:nvPr/>
        </p:nvSpPr>
        <p:spPr>
          <a:xfrm rot="10800000">
            <a:off x="6528849" y="5083727"/>
            <a:ext cx="255786" cy="645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0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0C007D-1AF5-4D20-85BD-F8B558E3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16. AŞAMA</a:t>
            </a:r>
            <a:br>
              <a:rPr lang="tr-TR" dirty="0"/>
            </a:br>
            <a:r>
              <a:rPr lang="tr-TR" sz="1200" dirty="0"/>
              <a:t>Doğrulama Kodunu kopyalayarak </a:t>
            </a:r>
            <a:r>
              <a:rPr lang="tr-TR" sz="1200" dirty="0" err="1"/>
              <a:t>kamusm</a:t>
            </a:r>
            <a:r>
              <a:rPr lang="tr-TR" sz="1200" dirty="0"/>
              <a:t> </a:t>
            </a:r>
            <a:r>
              <a:rPr lang="tr-TR" sz="1200" dirty="0" err="1"/>
              <a:t>java</a:t>
            </a:r>
            <a:r>
              <a:rPr lang="tr-TR" sz="1200" dirty="0"/>
              <a:t> uygulamasını açalım.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9FE439A-14C4-4F78-9A81-9AA87E39D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1" y="1690688"/>
            <a:ext cx="11145327" cy="4787750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3FE0B3FF-A091-4C55-A21B-97A6591BE220}"/>
              </a:ext>
            </a:extLst>
          </p:cNvPr>
          <p:cNvSpPr/>
          <p:nvPr/>
        </p:nvSpPr>
        <p:spPr>
          <a:xfrm>
            <a:off x="3665989" y="5494789"/>
            <a:ext cx="1132514" cy="352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07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47110D-01E3-4371-9F26-68328269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17. AŞAMA</a:t>
            </a:r>
            <a:br>
              <a:rPr lang="tr-TR" dirty="0"/>
            </a:br>
            <a:r>
              <a:rPr lang="tr-TR" sz="1200" dirty="0" err="1"/>
              <a:t>kamusm</a:t>
            </a:r>
            <a:r>
              <a:rPr lang="tr-TR" sz="1200" dirty="0"/>
              <a:t> </a:t>
            </a:r>
            <a:r>
              <a:rPr lang="tr-TR" sz="1200" dirty="0" err="1"/>
              <a:t>java</a:t>
            </a:r>
            <a:r>
              <a:rPr lang="tr-TR" sz="1200" dirty="0"/>
              <a:t> uygulamasındaki doğrulama kodu kısmına bir önceki aşamada kopyaladığımız kısmı yapıştırarak sarı oku seçelim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F2F0ABF-F279-47FC-BB44-D02734422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1923691"/>
            <a:ext cx="11300604" cy="4770407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8412C28B-1C52-4022-8BC0-F725F2BBCB4D}"/>
              </a:ext>
            </a:extLst>
          </p:cNvPr>
          <p:cNvSpPr/>
          <p:nvPr/>
        </p:nvSpPr>
        <p:spPr>
          <a:xfrm>
            <a:off x="3674378" y="4437776"/>
            <a:ext cx="947956" cy="310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DA73F852-B602-4457-8AA3-DDD7C375952A}"/>
              </a:ext>
            </a:extLst>
          </p:cNvPr>
          <p:cNvSpPr/>
          <p:nvPr/>
        </p:nvSpPr>
        <p:spPr>
          <a:xfrm rot="10800000" flipH="1">
            <a:off x="5880682" y="5268286"/>
            <a:ext cx="151002" cy="629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674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4CF4CD-0C97-433E-887A-CEB20135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18. AŞAMA</a:t>
            </a:r>
            <a:br>
              <a:rPr lang="tr-TR" dirty="0"/>
            </a:br>
            <a:r>
              <a:rPr lang="tr-TR" sz="1200" dirty="0"/>
              <a:t>Şimdi sertifikamızı seçelim, </a:t>
            </a:r>
            <a:r>
              <a:rPr lang="tr-TR" sz="1200" dirty="0" err="1"/>
              <a:t>pin</a:t>
            </a:r>
            <a:r>
              <a:rPr lang="tr-TR" sz="1200" dirty="0"/>
              <a:t> kodumuzu yazalım ve imzalayalım</a:t>
            </a:r>
            <a:endParaRPr lang="tr-TR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2ACA0147-2691-4BB0-B981-FB58CE387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1940943"/>
            <a:ext cx="10946919" cy="4442603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C9730CCA-5569-4B85-BC08-766D2543CF91}"/>
              </a:ext>
            </a:extLst>
          </p:cNvPr>
          <p:cNvSpPr/>
          <p:nvPr/>
        </p:nvSpPr>
        <p:spPr>
          <a:xfrm rot="10800000">
            <a:off x="11065079" y="5780015"/>
            <a:ext cx="847288" cy="243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930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5451723-D5FF-4753-9052-7BA00190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19. AŞAMA</a:t>
            </a:r>
            <a:br>
              <a:rPr lang="tr-TR" dirty="0"/>
            </a:br>
            <a:r>
              <a:rPr lang="tr-TR" sz="1200" dirty="0"/>
              <a:t>Uygulamayı Kapat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AD8ED16-BB55-4C41-B827-EA5DD4EA8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1906438"/>
            <a:ext cx="10913580" cy="4623758"/>
          </a:xfrm>
        </p:spPr>
      </p:pic>
    </p:spTree>
    <p:extLst>
      <p:ext uri="{BB962C8B-B14F-4D97-AF65-F5344CB8AC3E}">
        <p14:creationId xmlns:p14="http://schemas.microsoft.com/office/powerpoint/2010/main" val="3943229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AC4EA2-FE1C-4C54-B5A1-DE263F31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20.AŞAMA</a:t>
            </a:r>
            <a:br>
              <a:rPr lang="tr-TR" dirty="0"/>
            </a:br>
            <a:r>
              <a:rPr lang="tr-TR" sz="1200" dirty="0"/>
              <a:t>İşleminiz tamamlanmıştır. E-imza kartınız yaklaşık 1 ay içinde elinize kurye ile geçecektir. Unutmayın bir önceki sertifikanız son kullanım tarihine kadar geçerlidir. Son kullanım tarihi dolduğunda yeni kartınızı takarak yeni bir </a:t>
            </a:r>
            <a:r>
              <a:rPr lang="tr-TR" sz="1200" dirty="0" err="1"/>
              <a:t>pin</a:t>
            </a:r>
            <a:r>
              <a:rPr lang="tr-TR" sz="1200" dirty="0"/>
              <a:t> kodu almanız gerekmektedir. 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CEB9DA2-537F-4B49-BF8A-F1CD721DA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1915064"/>
            <a:ext cx="11015932" cy="4459857"/>
          </a:xfrm>
        </p:spPr>
      </p:pic>
    </p:spTree>
    <p:extLst>
      <p:ext uri="{BB962C8B-B14F-4D97-AF65-F5344CB8AC3E}">
        <p14:creationId xmlns:p14="http://schemas.microsoft.com/office/powerpoint/2010/main" val="46261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C4BF8A-C7DF-4CB8-8F38-395ECDAB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2.ADIM</a:t>
            </a:r>
            <a:br>
              <a:rPr lang="tr-TR" dirty="0"/>
            </a:br>
            <a:r>
              <a:rPr lang="tr-TR" sz="1200" dirty="0"/>
              <a:t>Online İşlemler </a:t>
            </a:r>
            <a:r>
              <a:rPr lang="tr-TR" sz="1200" dirty="0" err="1"/>
              <a:t>Butunu</a:t>
            </a:r>
            <a:r>
              <a:rPr lang="tr-TR" sz="1200" dirty="0"/>
              <a:t> tıkayınız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EF1B5ED-E079-4521-A756-934F7B7BC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5" y="1932317"/>
            <a:ext cx="10688127" cy="4735902"/>
          </a:xfrm>
        </p:spPr>
      </p:pic>
      <p:sp>
        <p:nvSpPr>
          <p:cNvPr id="4" name="Ok: Aşağı 3">
            <a:extLst>
              <a:ext uri="{FF2B5EF4-FFF2-40B4-BE49-F238E27FC236}">
                <a16:creationId xmlns:a16="http://schemas.microsoft.com/office/drawing/2014/main" id="{2035558E-AAAB-442E-A8D7-76837BFFAEEC}"/>
              </a:ext>
            </a:extLst>
          </p:cNvPr>
          <p:cNvSpPr/>
          <p:nvPr/>
        </p:nvSpPr>
        <p:spPr>
          <a:xfrm rot="10800000">
            <a:off x="9724391" y="2211820"/>
            <a:ext cx="231917" cy="592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57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AE4B3B-D74B-4069-BC87-C7908FF3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ADIM</a:t>
            </a:r>
            <a:br>
              <a:rPr lang="tr-TR" dirty="0"/>
            </a:br>
            <a:r>
              <a:rPr lang="tr-TR" sz="1200" dirty="0"/>
              <a:t>Giriş Butonunu tıklayınız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5296065-9EC2-4F56-9372-4A1B6DD9A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2" y="1923692"/>
            <a:ext cx="9980762" cy="4511614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3112AD81-1357-485A-84F6-63139F749057}"/>
              </a:ext>
            </a:extLst>
          </p:cNvPr>
          <p:cNvSpPr/>
          <p:nvPr/>
        </p:nvSpPr>
        <p:spPr>
          <a:xfrm>
            <a:off x="2751589" y="2986481"/>
            <a:ext cx="1249960" cy="442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6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8F4668-709F-43EB-95C3-01165857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ADIM</a:t>
            </a:r>
            <a:br>
              <a:rPr lang="tr-TR" dirty="0"/>
            </a:br>
            <a:r>
              <a:rPr lang="tr-TR" sz="1200" dirty="0"/>
              <a:t>Şimdi iki yol ile Giriş seçeneği sunulmuştur. Birini seçelim. E-imza ile girişlerde </a:t>
            </a:r>
            <a:r>
              <a:rPr lang="tr-TR" sz="1200" dirty="0" err="1"/>
              <a:t>kamusm</a:t>
            </a:r>
            <a:r>
              <a:rPr lang="tr-TR" sz="1200" dirty="0"/>
              <a:t> </a:t>
            </a:r>
            <a:r>
              <a:rPr lang="tr-TR" sz="1200" dirty="0" err="1"/>
              <a:t>java</a:t>
            </a:r>
            <a:r>
              <a:rPr lang="tr-TR" sz="1200" dirty="0"/>
              <a:t> uygulaması bilgisayarınızda bulunmalıdır. Bulunmuyorsa </a:t>
            </a:r>
            <a:r>
              <a:rPr lang="tr-TR" sz="1200" dirty="0">
                <a:hlinkClick r:id="rId2"/>
              </a:rPr>
              <a:t>https://gecit.kamusm.gov.tr/OAuth2/MainController/verifyIdentity/verify</a:t>
            </a:r>
            <a:r>
              <a:rPr lang="tr-TR" sz="1200" dirty="0"/>
              <a:t> linkinden indiriniz ve tıklayınız. E-Devlet ile girmek istiyorsanız sağdaki e-Devlet seçeneğini tıklayarak 5-2. Adıma geçiniz.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87935CA-3A0F-4C8F-87BD-304F33CF1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" y="1966823"/>
            <a:ext cx="10403457" cy="4744527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DC00F23E-6DFC-4913-AA23-C92AA114EA3E}"/>
              </a:ext>
            </a:extLst>
          </p:cNvPr>
          <p:cNvSpPr/>
          <p:nvPr/>
        </p:nvSpPr>
        <p:spPr>
          <a:xfrm>
            <a:off x="3691156" y="5478011"/>
            <a:ext cx="629174" cy="243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8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7EECC8-BFFC-4832-A6AA-F36DC236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5-1/1. ADIM</a:t>
            </a:r>
            <a:br>
              <a:rPr lang="tr-TR" dirty="0"/>
            </a:br>
            <a:r>
              <a:rPr lang="tr-TR" sz="1200" dirty="0"/>
              <a:t>e-imza ile giriş kısmını tıklayın. Sonra T.C. Kimlik No kısmına kimlik numaranızı yazınız. </a:t>
            </a:r>
            <a:r>
              <a:rPr lang="tr-TR" sz="1200" dirty="0" err="1"/>
              <a:t>Devam’ı</a:t>
            </a:r>
            <a:r>
              <a:rPr lang="tr-TR" sz="1200" dirty="0"/>
              <a:t> Tıklayınız.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C66B10C-833D-4ACF-9B59-74A125AC9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1932318"/>
            <a:ext cx="10603030" cy="4546120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11C775BA-E4A6-4EA4-A8B9-E1D834E6F413}"/>
              </a:ext>
            </a:extLst>
          </p:cNvPr>
          <p:cNvSpPr/>
          <p:nvPr/>
        </p:nvSpPr>
        <p:spPr>
          <a:xfrm>
            <a:off x="4647501" y="5167618"/>
            <a:ext cx="620785" cy="234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50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AB6A3C-9F2D-472D-8606-EC288C7E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5-1/2. ADIM</a:t>
            </a:r>
            <a:br>
              <a:rPr lang="tr-TR" dirty="0"/>
            </a:br>
            <a:r>
              <a:rPr lang="tr-TR" sz="1200" dirty="0"/>
              <a:t>Doğrulama kodunu kopyalayınız </a:t>
            </a:r>
            <a:r>
              <a:rPr lang="tr-TR" sz="1200" dirty="0" err="1"/>
              <a:t>Kamusm</a:t>
            </a:r>
            <a:r>
              <a:rPr lang="tr-TR" sz="1200" dirty="0"/>
              <a:t> e-imza </a:t>
            </a:r>
            <a:r>
              <a:rPr lang="tr-TR" sz="1200" dirty="0" err="1"/>
              <a:t>java</a:t>
            </a:r>
            <a:r>
              <a:rPr lang="tr-TR" sz="1200" dirty="0"/>
              <a:t> uygulamasını açınız.</a:t>
            </a:r>
            <a:endParaRPr lang="tr-TR" dirty="0"/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7516B83-7284-44CF-9F51-4FD1A6F4F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9" y="1825625"/>
            <a:ext cx="10256806" cy="4756330"/>
          </a:xfrm>
        </p:spPr>
      </p:pic>
      <p:sp>
        <p:nvSpPr>
          <p:cNvPr id="3" name="Ok: Aşağı 2">
            <a:extLst>
              <a:ext uri="{FF2B5EF4-FFF2-40B4-BE49-F238E27FC236}">
                <a16:creationId xmlns:a16="http://schemas.microsoft.com/office/drawing/2014/main" id="{15B975DD-6E86-45DC-A5CC-EB9715150427}"/>
              </a:ext>
            </a:extLst>
          </p:cNvPr>
          <p:cNvSpPr/>
          <p:nvPr/>
        </p:nvSpPr>
        <p:spPr>
          <a:xfrm rot="10800000">
            <a:off x="7415868" y="6014906"/>
            <a:ext cx="360726" cy="436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03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0340DA-30F2-4327-9EDD-A1A27AB0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5-1/3.ADIM</a:t>
            </a:r>
            <a:br>
              <a:rPr lang="tr-TR" dirty="0"/>
            </a:br>
            <a:r>
              <a:rPr lang="tr-TR" sz="1200" dirty="0"/>
              <a:t>Kopyaladığınız doğrulama kodunu beyaz kısma yapıştırın ve sarı oku tıklayınız.</a:t>
            </a:r>
            <a:endParaRPr lang="tr-TR" dirty="0"/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A9AE0346-3526-43FE-8822-3A6D3C103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6" y="1958196"/>
            <a:ext cx="10084278" cy="4554747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E77E3AED-B6D8-4DA3-A63D-30816E77E65F}"/>
              </a:ext>
            </a:extLst>
          </p:cNvPr>
          <p:cNvSpPr/>
          <p:nvPr/>
        </p:nvSpPr>
        <p:spPr>
          <a:xfrm>
            <a:off x="3582099" y="4412609"/>
            <a:ext cx="1031846" cy="226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DB318B52-B091-4749-81F2-3E1F1CC54C89}"/>
              </a:ext>
            </a:extLst>
          </p:cNvPr>
          <p:cNvSpPr/>
          <p:nvPr/>
        </p:nvSpPr>
        <p:spPr>
          <a:xfrm rot="10800000">
            <a:off x="5662570" y="5167618"/>
            <a:ext cx="251670" cy="494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19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3D0751-2A28-426C-BF09-D20A1593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5-1/4. ADIM</a:t>
            </a:r>
            <a:br>
              <a:rPr lang="tr-TR" dirty="0"/>
            </a:br>
            <a:r>
              <a:rPr lang="tr-TR" sz="1200" dirty="0"/>
              <a:t>Sertifikanızı seçin e-imza </a:t>
            </a:r>
            <a:r>
              <a:rPr lang="tr-TR" sz="1200" dirty="0" err="1"/>
              <a:t>pin</a:t>
            </a:r>
            <a:r>
              <a:rPr lang="tr-TR" sz="1200" dirty="0"/>
              <a:t> kodunuzu yazıp imzalayınız. 6. Adıma geçiş yapacaktır.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97AE2B6-39F6-44DC-998E-8111E881C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1" y="1984075"/>
            <a:ext cx="10377578" cy="4649637"/>
          </a:xfr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6F5061AD-1DC7-47D3-B709-FDD7E01F16CB}"/>
              </a:ext>
            </a:extLst>
          </p:cNvPr>
          <p:cNvSpPr/>
          <p:nvPr/>
        </p:nvSpPr>
        <p:spPr>
          <a:xfrm rot="10800000">
            <a:off x="10536571" y="5830349"/>
            <a:ext cx="939567" cy="302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96712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134</TotalTime>
  <Words>407</Words>
  <Application>Microsoft Office PowerPoint</Application>
  <PresentationFormat>Geniş ekran</PresentationFormat>
  <Paragraphs>28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Trebuchet MS</vt:lpstr>
      <vt:lpstr>Berlin</vt:lpstr>
      <vt:lpstr>E-imza yenileme işlemleri</vt:lpstr>
      <vt:lpstr>1 ADIM Google Chrome İnternet arama programından arama yapılarak e-imza sayfasına gidilmelidir.</vt:lpstr>
      <vt:lpstr>2.ADIM Online İşlemler Butunu tıkayınız</vt:lpstr>
      <vt:lpstr>3. ADIM Giriş Butonunu tıklayınız</vt:lpstr>
      <vt:lpstr>4. ADIM Şimdi iki yol ile Giriş seçeneği sunulmuştur. Birini seçelim. E-imza ile girişlerde kamusm java uygulaması bilgisayarınızda bulunmalıdır. Bulunmuyorsa https://gecit.kamusm.gov.tr/OAuth2/MainController/verifyIdentity/verify linkinden indiriniz ve tıklayınız. E-Devlet ile girmek istiyorsanız sağdaki e-Devlet seçeneğini tıklayarak 5-2. Adıma geçiniz.</vt:lpstr>
      <vt:lpstr>5-1/1. ADIM e-imza ile giriş kısmını tıklayın. Sonra T.C. Kimlik No kısmına kimlik numaranızı yazınız. Devam’ı Tıklayınız.</vt:lpstr>
      <vt:lpstr>5-1/2. ADIM Doğrulama kodunu kopyalayınız Kamusm e-imza java uygulamasını açınız.</vt:lpstr>
      <vt:lpstr>5-1/3.ADIM Kopyaladığınız doğrulama kodunu beyaz kısma yapıştırın ve sarı oku tıklayınız.</vt:lpstr>
      <vt:lpstr>5-1/4. ADIM Sertifikanızı seçin e-imza pin kodunuzu yazıp imzalayınız. 6. Adıma geçiş yapacaktır.</vt:lpstr>
      <vt:lpstr>5-2 ADIM e-imzanız yoksa veya kullanım süresi dolmuşsa bu kısmı kullanmak zorundasınız. Herhangi bir kısmı tıklayarak giriş yapalım.</vt:lpstr>
      <vt:lpstr>6. ADIM Nes İşlemlerini seçelim</vt:lpstr>
      <vt:lpstr>7. ADIM Bireysel İşlemler’i seçelim</vt:lpstr>
      <vt:lpstr>8. ADIM Başvuru İşlemlerini seçelim</vt:lpstr>
      <vt:lpstr>9. ADIM Başvurularımı seçelim</vt:lpstr>
      <vt:lpstr>10. ADIM</vt:lpstr>
      <vt:lpstr>11. AŞAMA Başvuruyu Tamamlayı seçelim</vt:lpstr>
      <vt:lpstr>12. AŞAMA</vt:lpstr>
      <vt:lpstr>12. AŞAMA 2</vt:lpstr>
      <vt:lpstr>13. AŞAMA</vt:lpstr>
      <vt:lpstr>14. AŞAMA Daha önce e-imzası bulunmayan, kaybedenler ıslak imzalı formu Bilgi İşlem Şube Müdürlüğüne göndermeli veya teslim etmelidir.</vt:lpstr>
      <vt:lpstr>15. AŞAMA Telefonumuza gelen sms de ki şifreyi buraya yazarak devamı seçelim</vt:lpstr>
      <vt:lpstr>16. AŞAMA Doğrulama Kodunu kopyalayarak kamusm java uygulamasını açalım.</vt:lpstr>
      <vt:lpstr>17. AŞAMA kamusm java uygulamasındaki doğrulama kodu kısmına bir önceki aşamada kopyaladığımız kısmı yapıştırarak sarı oku seçelim</vt:lpstr>
      <vt:lpstr>18. AŞAMA Şimdi sertifikamızı seçelim, pin kodumuzu yazalım ve imzalayalım</vt:lpstr>
      <vt:lpstr>19. AŞAMA Uygulamayı Kapat</vt:lpstr>
      <vt:lpstr>20.AŞAMA İşleminiz tamamlanmıştır. E-imza kartınız yaklaşık 1 ay içinde elinize kurye ile geçecektir. Unutmayın bir önceki sertifikanız son kullanım tarihine kadar geçerlidir. Son kullanım tarihi dolduğunda yeni kartınızı takarak yeni bir pin kodu almanız gerekmektedir.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E-imza yenileme işlemleri</dc:title>
  <dc:creator>Mehmet ŞENOL</dc:creator>
  <cp:lastModifiedBy>Mehmet ŞENOL</cp:lastModifiedBy>
  <cp:revision>27</cp:revision>
  <dcterms:created xsi:type="dcterms:W3CDTF">2022-05-12T10:35:56Z</dcterms:created>
  <dcterms:modified xsi:type="dcterms:W3CDTF">2022-06-27T09:12:21Z</dcterms:modified>
</cp:coreProperties>
</file>